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30"/>
  </p:notesMasterIdLst>
  <p:sldIdLst>
    <p:sldId id="256" r:id="rId3"/>
    <p:sldId id="257" r:id="rId4"/>
    <p:sldId id="258" r:id="rId5"/>
    <p:sldId id="259" r:id="rId6"/>
    <p:sldId id="260" r:id="rId7"/>
    <p:sldId id="261" r:id="rId8"/>
    <p:sldId id="263" r:id="rId9"/>
    <p:sldId id="262" r:id="rId10"/>
    <p:sldId id="264" r:id="rId11"/>
    <p:sldId id="265" r:id="rId12"/>
    <p:sldId id="266" r:id="rId13"/>
    <p:sldId id="267" r:id="rId14"/>
    <p:sldId id="268" r:id="rId15"/>
    <p:sldId id="269" r:id="rId16"/>
    <p:sldId id="270" r:id="rId17"/>
    <p:sldId id="271" r:id="rId18"/>
    <p:sldId id="272" r:id="rId19"/>
    <p:sldId id="273" r:id="rId20"/>
    <p:sldId id="274" r:id="rId21"/>
    <p:sldId id="277" r:id="rId22"/>
    <p:sldId id="275" r:id="rId23"/>
    <p:sldId id="276" r:id="rId24"/>
    <p:sldId id="278" r:id="rId25"/>
    <p:sldId id="279" r:id="rId26"/>
    <p:sldId id="280" r:id="rId27"/>
    <p:sldId id="281" r:id="rId28"/>
    <p:sldId id="282" r:id="rId29"/>
  </p:sldIdLst>
  <p:sldSz cx="12192000" cy="6858000"/>
  <p:notesSz cx="6858000" cy="9144000"/>
  <p:embeddedFontLst>
    <p:embeddedFont>
      <p:font typeface="Arial Unicode MS" panose="020B0604020202020204" pitchFamily="34" charset="-128"/>
      <p:regular r:id="rId31"/>
    </p:embeddedFont>
    <p:embeddedFont>
      <p:font typeface="Calibri" panose="020F0502020204030204" pitchFamily="34" charset="0"/>
      <p:regular r:id="rId32"/>
      <p:bold r:id="rId33"/>
      <p:italic r:id="rId34"/>
      <p:boldItalic r:id="rId35"/>
    </p:embeddedFont>
    <p:embeddedFont>
      <p:font typeface="Montserrat Light" panose="00000400000000000000" pitchFamily="2" charset="0"/>
      <p:regular r:id="rId36"/>
      <p:bold r:id="rId37"/>
      <p:italic r:id="rId38"/>
      <p:boldItalic r:id="rId39"/>
    </p:embeddedFont>
    <p:embeddedFont>
      <p:font typeface="Roboto Mono" panose="020B0604020202020204" charset="0"/>
      <p:regular r:id="rId40"/>
      <p:bold r:id="rId41"/>
      <p:italic r:id="rId42"/>
      <p:boldItalic r:id="rId43"/>
    </p:embeddedFont>
    <p:embeddedFont>
      <p:font typeface="Roboto Mono Light" panose="020B0604020202020204" charset="0"/>
      <p:regular r:id="rId44"/>
      <p:bold r:id="rId45"/>
      <p:italic r:id="rId46"/>
      <p:boldItalic r:id="rId47"/>
    </p:embeddedFont>
    <p:embeddedFont>
      <p:font typeface="Roboto Mono Medium" panose="020B0604020202020204" charset="0"/>
      <p:regular r:id="rId48"/>
      <p:bold r:id="rId49"/>
      <p:italic r:id="rId50"/>
      <p:boldItalic r:id="rId51"/>
    </p:embeddedFont>
    <p:embeddedFont>
      <p:font typeface="Sora" panose="020B0604020202020204" charset="0"/>
      <p:regular r:id="rId52"/>
      <p:bold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6" roundtripDataSignature="AMtx7mjxhOICIoDviFNG13H5ziLP7lzJp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94660"/>
  </p:normalViewPr>
  <p:slideViewPr>
    <p:cSldViewPr snapToGrid="0">
      <p:cViewPr varScale="1">
        <p:scale>
          <a:sx n="68" d="100"/>
          <a:sy n="68" d="100"/>
        </p:scale>
        <p:origin x="564" y="64"/>
      </p:cViewPr>
      <p:guideLst>
        <p:guide orient="horz" pos="2160"/>
        <p:guide pos="3840"/>
      </p:guideLst>
    </p:cSldViewPr>
  </p:slideViewPr>
  <p:notesTextViewPr>
    <p:cViewPr>
      <p:scale>
        <a:sx n="1" d="1"/>
        <a:sy n="1" d="1"/>
      </p:scale>
      <p:origin x="0" y="0"/>
    </p:cViewPr>
  </p:notesTextViewPr>
  <p:sorterViewPr>
    <p:cViewPr>
      <p:scale>
        <a:sx n="100" d="100"/>
        <a:sy n="100" d="100"/>
      </p:scale>
      <p:origin x="0" y="-108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68"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66" Type="http://customschemas.google.com/relationships/presentationmetadata" Target="metadata"/><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69"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2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67"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1.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 Id="rId10" Type="http://schemas.openxmlformats.org/officeDocument/2006/relationships/slide" Target="slides/slide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83840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99232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405461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911161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3357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246810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3943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17</a:t>
            </a:fld>
            <a:endParaRPr/>
          </a:p>
        </p:txBody>
      </p:sp>
    </p:spTree>
    <p:extLst>
      <p:ext uri="{BB962C8B-B14F-4D97-AF65-F5344CB8AC3E}">
        <p14:creationId xmlns:p14="http://schemas.microsoft.com/office/powerpoint/2010/main" val="42268372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878690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13861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66132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21</a:t>
            </a:fld>
            <a:endParaRPr/>
          </a:p>
        </p:txBody>
      </p:sp>
    </p:spTree>
    <p:extLst>
      <p:ext uri="{BB962C8B-B14F-4D97-AF65-F5344CB8AC3E}">
        <p14:creationId xmlns:p14="http://schemas.microsoft.com/office/powerpoint/2010/main" val="1082726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2073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60372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24</a:t>
            </a:fld>
            <a:endParaRPr/>
          </a:p>
        </p:txBody>
      </p:sp>
    </p:spTree>
    <p:extLst>
      <p:ext uri="{BB962C8B-B14F-4D97-AF65-F5344CB8AC3E}">
        <p14:creationId xmlns:p14="http://schemas.microsoft.com/office/powerpoint/2010/main" val="42445827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446076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585904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Tree>
    <p:extLst>
      <p:ext uri="{BB962C8B-B14F-4D97-AF65-F5344CB8AC3E}">
        <p14:creationId xmlns:p14="http://schemas.microsoft.com/office/powerpoint/2010/main" val="4077752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830128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31970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2572555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03" name="Google Shape;103;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4" name="Google Shape;104;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05" name="Google Shape;105;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07"/>
        <p:cNvGrpSpPr/>
        <p:nvPr/>
      </p:nvGrpSpPr>
      <p:grpSpPr>
        <a:xfrm>
          <a:off x="0" y="0"/>
          <a:ext cx="0" cy="0"/>
          <a:chOff x="0" y="0"/>
          <a:chExt cx="0" cy="0"/>
        </a:xfrm>
      </p:grpSpPr>
      <p:sp>
        <p:nvSpPr>
          <p:cNvPr id="108" name="Google Shape;108;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9" name="Google Shape;109;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0" name="Google Shape;110;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1" name="Google Shape;111;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12" name="Google Shape;112;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13" name="Google Shape;113;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14" name="Google Shape;114;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image" Target="../media/image1.png"/><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pompymandislian/Python_Analysis-Product-Based-On-Behavior-Seller-and-Customer" TargetMode="External"/><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474648" y="1658014"/>
            <a:ext cx="9487800" cy="1849109"/>
            <a:chOff x="1474649" y="1474784"/>
            <a:chExt cx="9487800" cy="1849109"/>
          </a:xfrm>
        </p:grpSpPr>
        <p:sp>
          <p:nvSpPr>
            <p:cNvPr id="187" name="Google Shape;187;p1"/>
            <p:cNvSpPr txBox="1"/>
            <p:nvPr/>
          </p:nvSpPr>
          <p:spPr>
            <a:xfrm>
              <a:off x="1474649" y="1474784"/>
              <a:ext cx="9487800" cy="1446509"/>
            </a:xfrm>
            <a:prstGeom prst="rect">
              <a:avLst/>
            </a:prstGeom>
            <a:noFill/>
            <a:ln>
              <a:noFill/>
            </a:ln>
          </p:spPr>
          <p:txBody>
            <a:bodyPr spcFirstLastPara="1" wrap="square" lIns="91425" tIns="45700" rIns="91425" bIns="45700" anchor="t" anchorCtr="0">
              <a:spAutoFit/>
            </a:bodyPr>
            <a:lstStyle/>
            <a:p>
              <a:pPr algn="ctr"/>
              <a:r>
                <a:rPr lang="en-US" sz="4400" dirty="0">
                  <a:solidFill>
                    <a:schemeClr val="bg1"/>
                  </a:solidFill>
                  <a:latin typeface="Sora" panose="020B0604020202020204" charset="0"/>
                  <a:cs typeface="Sora" panose="020B0604020202020204" charset="0"/>
                </a:rPr>
                <a:t>Analysis Product Based On Behavior Seller and Customer</a:t>
              </a:r>
            </a:p>
          </p:txBody>
        </p:sp>
        <p:sp>
          <p:nvSpPr>
            <p:cNvPr id="188" name="Google Shape;188;p1"/>
            <p:cNvSpPr/>
            <p:nvPr/>
          </p:nvSpPr>
          <p:spPr>
            <a:xfrm>
              <a:off x="3306301" y="2921293"/>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dirty="0">
                  <a:solidFill>
                    <a:srgbClr val="103864"/>
                  </a:solidFill>
                  <a:latin typeface="Sora"/>
                  <a:ea typeface="Sora"/>
                  <a:cs typeface="Sora"/>
                  <a:sym typeface="Sora"/>
                </a:rPr>
                <a:t>Python Course - </a:t>
              </a:r>
              <a:r>
                <a:rPr lang="en-US" sz="1800" dirty="0" err="1">
                  <a:solidFill>
                    <a:srgbClr val="103864"/>
                  </a:solidFill>
                  <a:latin typeface="Sora"/>
                  <a:ea typeface="Sora"/>
                  <a:cs typeface="Sora"/>
                  <a:sym typeface="Sora"/>
                </a:rPr>
                <a:t>Sekolah</a:t>
              </a:r>
              <a:r>
                <a:rPr lang="en-US" sz="1800" dirty="0">
                  <a:solidFill>
                    <a:srgbClr val="103864"/>
                  </a:solidFill>
                  <a:latin typeface="Sora"/>
                  <a:ea typeface="Sora"/>
                  <a:cs typeface="Sora"/>
                  <a:sym typeface="Sora"/>
                </a:rPr>
                <a:t> Data </a:t>
              </a:r>
              <a:r>
                <a:rPr lang="en-US" sz="1800" dirty="0" err="1">
                  <a:solidFill>
                    <a:srgbClr val="103864"/>
                  </a:solidFill>
                  <a:latin typeface="Sora"/>
                  <a:ea typeface="Sora"/>
                  <a:cs typeface="Sora"/>
                  <a:sym typeface="Sora"/>
                </a:rPr>
                <a:t>Pacmann</a:t>
              </a:r>
              <a:endParaRPr sz="18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289711"/>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pic>
        <p:nvPicPr>
          <p:cNvPr id="3" name="Picture 2">
            <a:extLst>
              <a:ext uri="{FF2B5EF4-FFF2-40B4-BE49-F238E27FC236}">
                <a16:creationId xmlns:a16="http://schemas.microsoft.com/office/drawing/2014/main" id="{9232A2F0-58BC-EE72-8A23-604978562866}"/>
              </a:ext>
            </a:extLst>
          </p:cNvPr>
          <p:cNvPicPr>
            <a:picLocks noChangeAspect="1"/>
          </p:cNvPicPr>
          <p:nvPr/>
        </p:nvPicPr>
        <p:blipFill>
          <a:blip r:embed="rId3"/>
          <a:stretch>
            <a:fillRect/>
          </a:stretch>
        </p:blipFill>
        <p:spPr>
          <a:xfrm>
            <a:off x="1121790" y="3830416"/>
            <a:ext cx="7734322" cy="1638377"/>
          </a:xfrm>
          <a:prstGeom prst="rect">
            <a:avLst/>
          </a:prstGeom>
        </p:spPr>
      </p:pic>
      <p:sp>
        <p:nvSpPr>
          <p:cNvPr id="5" name="TextBox 4">
            <a:extLst>
              <a:ext uri="{FF2B5EF4-FFF2-40B4-BE49-F238E27FC236}">
                <a16:creationId xmlns:a16="http://schemas.microsoft.com/office/drawing/2014/main" id="{6960E079-3AFC-CABC-9B10-B4DFEC4BAD65}"/>
              </a:ext>
            </a:extLst>
          </p:cNvPr>
          <p:cNvSpPr txBox="1"/>
          <p:nvPr/>
        </p:nvSpPr>
        <p:spPr>
          <a:xfrm>
            <a:off x="1121790" y="5460914"/>
            <a:ext cx="9826289" cy="707886"/>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Previously we obtain  37 table after join data and then we drop a few table that not used, after than we obtain 9 table for </a:t>
            </a:r>
            <a:r>
              <a:rPr lang="en-US" sz="2000" dirty="0" err="1">
                <a:solidFill>
                  <a:srgbClr val="103864"/>
                </a:solidFill>
                <a:latin typeface="Sora" panose="020B0604020202020204" charset="0"/>
                <a:cs typeface="Sora" panose="020B0604020202020204" charset="0"/>
              </a:rPr>
              <a:t>anlysis</a:t>
            </a:r>
            <a:r>
              <a:rPr lang="en-US" sz="2000" dirty="0">
                <a:solidFill>
                  <a:srgbClr val="103864"/>
                </a:solidFill>
                <a:latin typeface="Sora" panose="020B0604020202020204" charset="0"/>
                <a:cs typeface="Sora" panose="020B0604020202020204" charset="0"/>
              </a:rPr>
              <a:t>.</a:t>
            </a:r>
            <a:endParaRPr lang="en-ID" sz="2000" dirty="0">
              <a:solidFill>
                <a:srgbClr val="103864"/>
              </a:solidFill>
              <a:latin typeface="Sora" panose="020B0604020202020204" charset="0"/>
              <a:cs typeface="Sora" panose="020B0604020202020204" charset="0"/>
            </a:endParaRPr>
          </a:p>
        </p:txBody>
      </p:sp>
      <p:pic>
        <p:nvPicPr>
          <p:cNvPr id="7" name="Picture 6">
            <a:extLst>
              <a:ext uri="{FF2B5EF4-FFF2-40B4-BE49-F238E27FC236}">
                <a16:creationId xmlns:a16="http://schemas.microsoft.com/office/drawing/2014/main" id="{78E5A021-8754-9B7C-0BD6-0BAFD554EE84}"/>
              </a:ext>
            </a:extLst>
          </p:cNvPr>
          <p:cNvPicPr>
            <a:picLocks noChangeAspect="1"/>
          </p:cNvPicPr>
          <p:nvPr/>
        </p:nvPicPr>
        <p:blipFill>
          <a:blip r:embed="rId4"/>
          <a:stretch>
            <a:fillRect/>
          </a:stretch>
        </p:blipFill>
        <p:spPr>
          <a:xfrm>
            <a:off x="1121790" y="2334559"/>
            <a:ext cx="4593161" cy="1495857"/>
          </a:xfrm>
          <a:prstGeom prst="rect">
            <a:avLst/>
          </a:prstGeom>
        </p:spPr>
      </p:pic>
      <p:sp>
        <p:nvSpPr>
          <p:cNvPr id="8" name="TextBox 7">
            <a:extLst>
              <a:ext uri="{FF2B5EF4-FFF2-40B4-BE49-F238E27FC236}">
                <a16:creationId xmlns:a16="http://schemas.microsoft.com/office/drawing/2014/main" id="{A8C04A97-4480-439A-8D80-8174455EF77C}"/>
              </a:ext>
            </a:extLst>
          </p:cNvPr>
          <p:cNvSpPr txBox="1"/>
          <p:nvPr/>
        </p:nvSpPr>
        <p:spPr>
          <a:xfrm>
            <a:off x="1047948" y="1389207"/>
            <a:ext cx="4183930" cy="1015663"/>
          </a:xfrm>
          <a:prstGeom prst="rect">
            <a:avLst/>
          </a:prstGeom>
          <a:noFill/>
        </p:spPr>
        <p:txBody>
          <a:bodyPr wrap="square" rtlCol="0">
            <a:spAutoFit/>
          </a:bodyPr>
          <a:lstStyle/>
          <a:p>
            <a:pPr marL="457200" indent="-457200">
              <a:buAutoNum type="alphaUcPeriod"/>
            </a:pPr>
            <a:r>
              <a:rPr lang="en-US" sz="2000" dirty="0">
                <a:solidFill>
                  <a:srgbClr val="103864"/>
                </a:solidFill>
                <a:latin typeface="Sora" panose="020B0604020202020204" charset="0"/>
                <a:cs typeface="Sora" panose="020B0604020202020204" charset="0"/>
              </a:rPr>
              <a:t>Data Cleaning</a:t>
            </a:r>
          </a:p>
          <a:p>
            <a:endParaRPr lang="en-US" sz="2000" dirty="0">
              <a:solidFill>
                <a:srgbClr val="103864"/>
              </a:solidFill>
              <a:latin typeface="Sora" panose="020B0604020202020204" charset="0"/>
              <a:cs typeface="Sora" panose="020B0604020202020204" charset="0"/>
            </a:endParaRPr>
          </a:p>
          <a:p>
            <a:r>
              <a:rPr lang="en-US" sz="2000" dirty="0">
                <a:solidFill>
                  <a:srgbClr val="103864"/>
                </a:solidFill>
                <a:latin typeface="Sora" panose="020B0604020202020204" charset="0"/>
                <a:cs typeface="Sora" panose="020B0604020202020204" charset="0"/>
              </a:rPr>
              <a:t>1. Join data</a:t>
            </a:r>
            <a:endParaRPr lang="en-ID" sz="20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2122514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289711"/>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sp>
        <p:nvSpPr>
          <p:cNvPr id="8" name="TextBox 7">
            <a:extLst>
              <a:ext uri="{FF2B5EF4-FFF2-40B4-BE49-F238E27FC236}">
                <a16:creationId xmlns:a16="http://schemas.microsoft.com/office/drawing/2014/main" id="{A8C04A97-4480-439A-8D80-8174455EF77C}"/>
              </a:ext>
            </a:extLst>
          </p:cNvPr>
          <p:cNvSpPr txBox="1"/>
          <p:nvPr/>
        </p:nvSpPr>
        <p:spPr>
          <a:xfrm>
            <a:off x="605077" y="1391981"/>
            <a:ext cx="5729926" cy="400110"/>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2. Handling Missing Nulls Values</a:t>
            </a:r>
            <a:endParaRPr lang="en-ID" sz="2000" dirty="0">
              <a:solidFill>
                <a:srgbClr val="103864"/>
              </a:solidFill>
              <a:latin typeface="Sora" panose="020B0604020202020204" charset="0"/>
              <a:cs typeface="Sora" panose="020B0604020202020204" charset="0"/>
            </a:endParaRPr>
          </a:p>
        </p:txBody>
      </p:sp>
      <p:pic>
        <p:nvPicPr>
          <p:cNvPr id="9" name="Picture 8">
            <a:extLst>
              <a:ext uri="{FF2B5EF4-FFF2-40B4-BE49-F238E27FC236}">
                <a16:creationId xmlns:a16="http://schemas.microsoft.com/office/drawing/2014/main" id="{947A3CC1-F6CA-D718-92B1-ECE76270EC07}"/>
              </a:ext>
            </a:extLst>
          </p:cNvPr>
          <p:cNvPicPr>
            <a:picLocks noChangeAspect="1"/>
          </p:cNvPicPr>
          <p:nvPr/>
        </p:nvPicPr>
        <p:blipFill>
          <a:blip r:embed="rId3"/>
          <a:stretch>
            <a:fillRect/>
          </a:stretch>
        </p:blipFill>
        <p:spPr>
          <a:xfrm>
            <a:off x="286796" y="2484032"/>
            <a:ext cx="5229225" cy="1724025"/>
          </a:xfrm>
          <a:prstGeom prst="rect">
            <a:avLst/>
          </a:prstGeom>
        </p:spPr>
      </p:pic>
      <p:pic>
        <p:nvPicPr>
          <p:cNvPr id="15" name="Picture 14">
            <a:extLst>
              <a:ext uri="{FF2B5EF4-FFF2-40B4-BE49-F238E27FC236}">
                <a16:creationId xmlns:a16="http://schemas.microsoft.com/office/drawing/2014/main" id="{F8A2C875-17CD-028F-4A34-2AC105E14B84}"/>
              </a:ext>
            </a:extLst>
          </p:cNvPr>
          <p:cNvPicPr>
            <a:picLocks noChangeAspect="1"/>
          </p:cNvPicPr>
          <p:nvPr/>
        </p:nvPicPr>
        <p:blipFill>
          <a:blip r:embed="rId4"/>
          <a:stretch>
            <a:fillRect/>
          </a:stretch>
        </p:blipFill>
        <p:spPr>
          <a:xfrm>
            <a:off x="388943" y="4203688"/>
            <a:ext cx="3067639" cy="2343335"/>
          </a:xfrm>
          <a:prstGeom prst="rect">
            <a:avLst/>
          </a:prstGeom>
        </p:spPr>
      </p:pic>
      <p:pic>
        <p:nvPicPr>
          <p:cNvPr id="17" name="Picture 16">
            <a:extLst>
              <a:ext uri="{FF2B5EF4-FFF2-40B4-BE49-F238E27FC236}">
                <a16:creationId xmlns:a16="http://schemas.microsoft.com/office/drawing/2014/main" id="{666BB5D6-865D-5757-8737-D6DB8106FF87}"/>
              </a:ext>
            </a:extLst>
          </p:cNvPr>
          <p:cNvPicPr>
            <a:picLocks noChangeAspect="1"/>
          </p:cNvPicPr>
          <p:nvPr/>
        </p:nvPicPr>
        <p:blipFill>
          <a:blip r:embed="rId5"/>
          <a:stretch>
            <a:fillRect/>
          </a:stretch>
        </p:blipFill>
        <p:spPr>
          <a:xfrm>
            <a:off x="5217468" y="1445984"/>
            <a:ext cx="3781719" cy="2537815"/>
          </a:xfrm>
          <a:prstGeom prst="rect">
            <a:avLst/>
          </a:prstGeom>
        </p:spPr>
      </p:pic>
      <p:sp>
        <p:nvSpPr>
          <p:cNvPr id="18" name="TextBox 17">
            <a:extLst>
              <a:ext uri="{FF2B5EF4-FFF2-40B4-BE49-F238E27FC236}">
                <a16:creationId xmlns:a16="http://schemas.microsoft.com/office/drawing/2014/main" id="{E4FD5D57-8549-86A3-FBAD-A8BF1D9095F6}"/>
              </a:ext>
            </a:extLst>
          </p:cNvPr>
          <p:cNvSpPr txBox="1"/>
          <p:nvPr/>
        </p:nvSpPr>
        <p:spPr>
          <a:xfrm>
            <a:off x="1113481" y="2146416"/>
            <a:ext cx="2733441" cy="307777"/>
          </a:xfrm>
          <a:prstGeom prst="rect">
            <a:avLst/>
          </a:prstGeom>
          <a:noFill/>
        </p:spPr>
        <p:txBody>
          <a:bodyPr wrap="none" rtlCol="0">
            <a:spAutoFit/>
          </a:bodyPr>
          <a:lstStyle/>
          <a:p>
            <a:r>
              <a:rPr lang="en-US" dirty="0">
                <a:solidFill>
                  <a:srgbClr val="103864"/>
                </a:solidFill>
                <a:highlight>
                  <a:srgbClr val="FFFF00"/>
                </a:highlight>
                <a:latin typeface="Sora" panose="020B0604020202020204" charset="0"/>
                <a:cs typeface="Sora" panose="020B0604020202020204" charset="0"/>
              </a:rPr>
              <a:t>Output Missing Nulls Values</a:t>
            </a:r>
            <a:endParaRPr lang="en-ID" dirty="0">
              <a:solidFill>
                <a:srgbClr val="103864"/>
              </a:solidFill>
              <a:highlight>
                <a:srgbClr val="FFFF00"/>
              </a:highlight>
              <a:latin typeface="Sora" panose="020B0604020202020204" charset="0"/>
              <a:cs typeface="Sora" panose="020B0604020202020204" charset="0"/>
            </a:endParaRPr>
          </a:p>
        </p:txBody>
      </p:sp>
      <p:pic>
        <p:nvPicPr>
          <p:cNvPr id="20" name="Picture 19">
            <a:extLst>
              <a:ext uri="{FF2B5EF4-FFF2-40B4-BE49-F238E27FC236}">
                <a16:creationId xmlns:a16="http://schemas.microsoft.com/office/drawing/2014/main" id="{DBE64F05-0432-1BF3-ACA6-D249773A7EA1}"/>
              </a:ext>
            </a:extLst>
          </p:cNvPr>
          <p:cNvPicPr>
            <a:picLocks noChangeAspect="1"/>
          </p:cNvPicPr>
          <p:nvPr/>
        </p:nvPicPr>
        <p:blipFill>
          <a:blip r:embed="rId6"/>
          <a:stretch>
            <a:fillRect/>
          </a:stretch>
        </p:blipFill>
        <p:spPr>
          <a:xfrm>
            <a:off x="8975768" y="1416145"/>
            <a:ext cx="3216232" cy="2537815"/>
          </a:xfrm>
          <a:prstGeom prst="rect">
            <a:avLst/>
          </a:prstGeom>
        </p:spPr>
      </p:pic>
      <p:sp>
        <p:nvSpPr>
          <p:cNvPr id="21" name="TextBox 20">
            <a:extLst>
              <a:ext uri="{FF2B5EF4-FFF2-40B4-BE49-F238E27FC236}">
                <a16:creationId xmlns:a16="http://schemas.microsoft.com/office/drawing/2014/main" id="{37A0C15F-D531-C238-9060-1D87E19E3D54}"/>
              </a:ext>
            </a:extLst>
          </p:cNvPr>
          <p:cNvSpPr txBox="1"/>
          <p:nvPr/>
        </p:nvSpPr>
        <p:spPr>
          <a:xfrm>
            <a:off x="7271631" y="1057611"/>
            <a:ext cx="2616422" cy="307777"/>
          </a:xfrm>
          <a:prstGeom prst="rect">
            <a:avLst/>
          </a:prstGeom>
          <a:noFill/>
        </p:spPr>
        <p:txBody>
          <a:bodyPr wrap="none" rtlCol="0">
            <a:spAutoFit/>
          </a:bodyPr>
          <a:lstStyle/>
          <a:p>
            <a:r>
              <a:rPr lang="en-US" dirty="0">
                <a:solidFill>
                  <a:srgbClr val="103864"/>
                </a:solidFill>
                <a:highlight>
                  <a:srgbClr val="FFFF00"/>
                </a:highlight>
                <a:latin typeface="Sora" panose="020B0604020202020204" charset="0"/>
                <a:cs typeface="Sora" panose="020B0604020202020204" charset="0"/>
              </a:rPr>
              <a:t>Distribution Data </a:t>
            </a:r>
            <a:r>
              <a:rPr lang="en-US" dirty="0" err="1">
                <a:solidFill>
                  <a:srgbClr val="103864"/>
                </a:solidFill>
                <a:highlight>
                  <a:srgbClr val="FFFF00"/>
                </a:highlight>
                <a:latin typeface="Sora" panose="020B0604020202020204" charset="0"/>
                <a:cs typeface="Sora" panose="020B0604020202020204" charset="0"/>
              </a:rPr>
              <a:t>Numerik</a:t>
            </a:r>
            <a:endParaRPr lang="en-ID" dirty="0">
              <a:solidFill>
                <a:srgbClr val="103864"/>
              </a:solidFill>
              <a:highlight>
                <a:srgbClr val="FFFF00"/>
              </a:highlight>
              <a:latin typeface="Sora" panose="020B0604020202020204" charset="0"/>
              <a:cs typeface="Sora" panose="020B0604020202020204" charset="0"/>
            </a:endParaRPr>
          </a:p>
        </p:txBody>
      </p:sp>
      <p:pic>
        <p:nvPicPr>
          <p:cNvPr id="23" name="Picture 22">
            <a:extLst>
              <a:ext uri="{FF2B5EF4-FFF2-40B4-BE49-F238E27FC236}">
                <a16:creationId xmlns:a16="http://schemas.microsoft.com/office/drawing/2014/main" id="{4D3E5D51-9A66-EC7A-463B-5F5F049194F7}"/>
              </a:ext>
            </a:extLst>
          </p:cNvPr>
          <p:cNvPicPr>
            <a:picLocks noChangeAspect="1"/>
          </p:cNvPicPr>
          <p:nvPr/>
        </p:nvPicPr>
        <p:blipFill>
          <a:blip r:embed="rId7"/>
          <a:stretch>
            <a:fillRect/>
          </a:stretch>
        </p:blipFill>
        <p:spPr>
          <a:xfrm>
            <a:off x="9372211" y="3933042"/>
            <a:ext cx="2819789" cy="1860511"/>
          </a:xfrm>
          <a:prstGeom prst="rect">
            <a:avLst/>
          </a:prstGeom>
        </p:spPr>
      </p:pic>
      <p:pic>
        <p:nvPicPr>
          <p:cNvPr id="25" name="Picture 24">
            <a:extLst>
              <a:ext uri="{FF2B5EF4-FFF2-40B4-BE49-F238E27FC236}">
                <a16:creationId xmlns:a16="http://schemas.microsoft.com/office/drawing/2014/main" id="{2CD18560-0FBD-F9BF-BAFD-A1839CB38E34}"/>
              </a:ext>
            </a:extLst>
          </p:cNvPr>
          <p:cNvPicPr>
            <a:picLocks noChangeAspect="1"/>
          </p:cNvPicPr>
          <p:nvPr/>
        </p:nvPicPr>
        <p:blipFill>
          <a:blip r:embed="rId8"/>
          <a:stretch>
            <a:fillRect/>
          </a:stretch>
        </p:blipFill>
        <p:spPr>
          <a:xfrm>
            <a:off x="4177931" y="4489623"/>
            <a:ext cx="3338512" cy="2057400"/>
          </a:xfrm>
          <a:prstGeom prst="rect">
            <a:avLst/>
          </a:prstGeom>
        </p:spPr>
      </p:pic>
      <p:sp>
        <p:nvSpPr>
          <p:cNvPr id="29" name="Arrow: Right 28">
            <a:extLst>
              <a:ext uri="{FF2B5EF4-FFF2-40B4-BE49-F238E27FC236}">
                <a16:creationId xmlns:a16="http://schemas.microsoft.com/office/drawing/2014/main" id="{267AFE7C-FE44-F572-E204-2E7A7E473006}"/>
              </a:ext>
            </a:extLst>
          </p:cNvPr>
          <p:cNvSpPr/>
          <p:nvPr/>
        </p:nvSpPr>
        <p:spPr>
          <a:xfrm>
            <a:off x="3456582" y="5222449"/>
            <a:ext cx="851467" cy="5711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0" name="TextBox 29">
            <a:extLst>
              <a:ext uri="{FF2B5EF4-FFF2-40B4-BE49-F238E27FC236}">
                <a16:creationId xmlns:a16="http://schemas.microsoft.com/office/drawing/2014/main" id="{34B4483A-9CA7-BC0E-7C70-3026D0B41AD7}"/>
              </a:ext>
            </a:extLst>
          </p:cNvPr>
          <p:cNvSpPr txBox="1"/>
          <p:nvPr/>
        </p:nvSpPr>
        <p:spPr>
          <a:xfrm>
            <a:off x="4966629" y="4166830"/>
            <a:ext cx="2246128" cy="523220"/>
          </a:xfrm>
          <a:prstGeom prst="rect">
            <a:avLst/>
          </a:prstGeom>
          <a:noFill/>
        </p:spPr>
        <p:txBody>
          <a:bodyPr wrap="none" rtlCol="0">
            <a:spAutoFit/>
          </a:bodyPr>
          <a:lstStyle/>
          <a:p>
            <a:pPr algn="ctr"/>
            <a:r>
              <a:rPr lang="en-US" dirty="0">
                <a:solidFill>
                  <a:srgbClr val="103864"/>
                </a:solidFill>
                <a:highlight>
                  <a:srgbClr val="FFFF00"/>
                </a:highlight>
                <a:latin typeface="Sora" panose="020B0604020202020204" charset="0"/>
                <a:cs typeface="Sora" panose="020B0604020202020204" charset="0"/>
              </a:rPr>
              <a:t>Output After Cleaning </a:t>
            </a:r>
          </a:p>
          <a:p>
            <a:pPr algn="ctr"/>
            <a:r>
              <a:rPr lang="en-US" dirty="0">
                <a:solidFill>
                  <a:srgbClr val="103864"/>
                </a:solidFill>
                <a:highlight>
                  <a:srgbClr val="FFFF00"/>
                </a:highlight>
                <a:latin typeface="Sora" panose="020B0604020202020204" charset="0"/>
                <a:cs typeface="Sora" panose="020B0604020202020204" charset="0"/>
              </a:rPr>
              <a:t>Missing Nulls Values</a:t>
            </a:r>
            <a:endParaRPr lang="en-ID" dirty="0">
              <a:solidFill>
                <a:srgbClr val="103864"/>
              </a:solidFill>
              <a:highlight>
                <a:srgbClr val="FFFF00"/>
              </a:highlight>
              <a:latin typeface="Sora" panose="020B0604020202020204" charset="0"/>
              <a:cs typeface="Sora" panose="020B0604020202020204" charset="0"/>
            </a:endParaRPr>
          </a:p>
        </p:txBody>
      </p:sp>
    </p:spTree>
    <p:extLst>
      <p:ext uri="{BB962C8B-B14F-4D97-AF65-F5344CB8AC3E}">
        <p14:creationId xmlns:p14="http://schemas.microsoft.com/office/powerpoint/2010/main" val="7633501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sp>
        <p:nvSpPr>
          <p:cNvPr id="8" name="TextBox 7">
            <a:extLst>
              <a:ext uri="{FF2B5EF4-FFF2-40B4-BE49-F238E27FC236}">
                <a16:creationId xmlns:a16="http://schemas.microsoft.com/office/drawing/2014/main" id="{A8C04A97-4480-439A-8D80-8174455EF77C}"/>
              </a:ext>
            </a:extLst>
          </p:cNvPr>
          <p:cNvSpPr txBox="1"/>
          <p:nvPr/>
        </p:nvSpPr>
        <p:spPr>
          <a:xfrm>
            <a:off x="981959" y="1501137"/>
            <a:ext cx="5729926" cy="400110"/>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3. Handling Duplicate Values</a:t>
            </a:r>
            <a:endParaRPr lang="en-ID" sz="2000" dirty="0">
              <a:solidFill>
                <a:srgbClr val="103864"/>
              </a:solidFill>
              <a:latin typeface="Sora" panose="020B0604020202020204" charset="0"/>
              <a:cs typeface="Sora" panose="020B0604020202020204" charset="0"/>
            </a:endParaRPr>
          </a:p>
        </p:txBody>
      </p:sp>
      <p:sp>
        <p:nvSpPr>
          <p:cNvPr id="6" name="Rectangle 3">
            <a:extLst>
              <a:ext uri="{FF2B5EF4-FFF2-40B4-BE49-F238E27FC236}">
                <a16:creationId xmlns:a16="http://schemas.microsoft.com/office/drawing/2014/main" id="{E75322E0-8DCF-0DD3-BB79-4AE3E086878C}"/>
              </a:ext>
            </a:extLst>
          </p:cNvPr>
          <p:cNvSpPr>
            <a:spLocks noChangeArrowheads="1"/>
          </p:cNvSpPr>
          <p:nvPr/>
        </p:nvSpPr>
        <p:spPr bwMode="auto">
          <a:xfrm>
            <a:off x="1238054" y="1909513"/>
            <a:ext cx="10044737"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rPr>
              <a:t>Code :</a:t>
            </a:r>
            <a:endParaRPr kumimoji="0" lang="en-US" altLang="en-US" sz="2000" b="0" i="0" u="none" strike="noStrike" cap="none" normalizeH="0" baseline="0" dirty="0">
              <a:ln>
                <a:noFill/>
              </a:ln>
              <a:solidFill>
                <a:schemeClr val="tx1"/>
              </a:solidFill>
              <a:effectLst/>
              <a:latin typeface="Arial Unicode MS" panose="020B0604020202020204" pitchFamily="34" charset="-128"/>
            </a:endParaRPr>
          </a:p>
          <a:p>
            <a:pPr eaLnBrk="0" fontAlgn="base" hangingPunct="0">
              <a:spcBef>
                <a:spcPct val="0"/>
              </a:spcBef>
              <a:spcAft>
                <a:spcPct val="0"/>
              </a:spcAft>
              <a:buClrTx/>
            </a:pPr>
            <a:r>
              <a:rPr kumimoji="0" lang="en-US" altLang="en-US" sz="2000" b="0" i="0" u="none" strike="noStrike" cap="none" normalizeH="0" baseline="0" dirty="0" err="1">
                <a:ln>
                  <a:noFill/>
                </a:ln>
                <a:solidFill>
                  <a:srgbClr val="103864"/>
                </a:solidFill>
                <a:effectLst/>
                <a:latin typeface="Sora" panose="020B0604020202020204" charset="0"/>
                <a:cs typeface="Sora" panose="020B0604020202020204" charset="0"/>
              </a:rPr>
              <a:t>data_analisa.duplicated</a:t>
            </a:r>
            <a:r>
              <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rPr>
              <a:t>().count()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err="1">
                <a:ln>
                  <a:noFill/>
                </a:ln>
                <a:solidFill>
                  <a:srgbClr val="103864"/>
                </a:solidFill>
                <a:effectLst/>
                <a:latin typeface="Sora" panose="020B0604020202020204" charset="0"/>
                <a:cs typeface="Sora" panose="020B0604020202020204" charset="0"/>
              </a:rPr>
              <a:t>data_analisa.drop_duplicates</a:t>
            </a:r>
            <a:r>
              <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rPr>
              <a:t>(keep='first',</a:t>
            </a:r>
            <a:r>
              <a:rPr kumimoji="0" lang="en-US" altLang="en-US" sz="2000" b="0" i="0" u="none" strike="noStrike" cap="none" normalizeH="0" baseline="0" dirty="0" err="1">
                <a:ln>
                  <a:noFill/>
                </a:ln>
                <a:solidFill>
                  <a:srgbClr val="103864"/>
                </a:solidFill>
                <a:effectLst/>
                <a:latin typeface="Sora" panose="020B0604020202020204" charset="0"/>
                <a:cs typeface="Sora" panose="020B0604020202020204" charset="0"/>
              </a:rPr>
              <a:t>inplace</a:t>
            </a:r>
            <a:r>
              <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rPr>
              <a:t>=True, </a:t>
            </a:r>
            <a:r>
              <a:rPr kumimoji="0" lang="en-US" altLang="en-US" sz="2000" b="0" i="0" u="none" strike="noStrike" cap="none" normalizeH="0" baseline="0" dirty="0" err="1">
                <a:ln>
                  <a:noFill/>
                </a:ln>
                <a:solidFill>
                  <a:srgbClr val="103864"/>
                </a:solidFill>
                <a:effectLst/>
                <a:latin typeface="Sora" panose="020B0604020202020204" charset="0"/>
                <a:cs typeface="Sora" panose="020B0604020202020204" charset="0"/>
              </a:rPr>
              <a:t>ignore_index</a:t>
            </a:r>
            <a:r>
              <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rPr>
              <a:t>=True) </a:t>
            </a:r>
          </a:p>
        </p:txBody>
      </p:sp>
      <p:sp>
        <p:nvSpPr>
          <p:cNvPr id="10" name="Rectangle 3">
            <a:extLst>
              <a:ext uri="{FF2B5EF4-FFF2-40B4-BE49-F238E27FC236}">
                <a16:creationId xmlns:a16="http://schemas.microsoft.com/office/drawing/2014/main" id="{1C7906B4-17B4-7112-E545-02C9025E377F}"/>
              </a:ext>
            </a:extLst>
          </p:cNvPr>
          <p:cNvSpPr>
            <a:spLocks noChangeArrowheads="1"/>
          </p:cNvSpPr>
          <p:nvPr/>
        </p:nvSpPr>
        <p:spPr bwMode="auto">
          <a:xfrm>
            <a:off x="1238054" y="3054857"/>
            <a:ext cx="10039928"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103864"/>
                </a:solidFill>
                <a:latin typeface="Sora" panose="020B0604020202020204" charset="0"/>
                <a:cs typeface="Sora" panose="020B0604020202020204" charset="0"/>
              </a:rPr>
              <a:t>We obtain duplicate data is 101891 and then we drop duplicate and take first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103864"/>
                </a:solidFill>
                <a:latin typeface="Sora" panose="020B0604020202020204" charset="0"/>
                <a:cs typeface="Sora" panose="020B0604020202020204" charset="0"/>
              </a:rPr>
              <a:t>duplicate data</a:t>
            </a:r>
            <a:endPar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endParaRPr>
          </a:p>
        </p:txBody>
      </p:sp>
      <p:sp>
        <p:nvSpPr>
          <p:cNvPr id="11" name="TextBox 10">
            <a:extLst>
              <a:ext uri="{FF2B5EF4-FFF2-40B4-BE49-F238E27FC236}">
                <a16:creationId xmlns:a16="http://schemas.microsoft.com/office/drawing/2014/main" id="{983EB6C6-89F1-C900-7EB4-AACF8DD1D343}"/>
              </a:ext>
            </a:extLst>
          </p:cNvPr>
          <p:cNvSpPr txBox="1"/>
          <p:nvPr/>
        </p:nvSpPr>
        <p:spPr>
          <a:xfrm>
            <a:off x="981959" y="4066798"/>
            <a:ext cx="5729926" cy="400110"/>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4. Handling Outlier</a:t>
            </a:r>
            <a:endParaRPr lang="en-ID" sz="2000" dirty="0">
              <a:solidFill>
                <a:srgbClr val="103864"/>
              </a:solidFill>
              <a:latin typeface="Sora" panose="020B0604020202020204" charset="0"/>
              <a:cs typeface="Sora" panose="020B0604020202020204" charset="0"/>
            </a:endParaRPr>
          </a:p>
        </p:txBody>
      </p:sp>
      <p:sp>
        <p:nvSpPr>
          <p:cNvPr id="12" name="Rectangle 3">
            <a:extLst>
              <a:ext uri="{FF2B5EF4-FFF2-40B4-BE49-F238E27FC236}">
                <a16:creationId xmlns:a16="http://schemas.microsoft.com/office/drawing/2014/main" id="{E416CEA8-6D56-E5F6-3B6D-389EA5E6F8FB}"/>
              </a:ext>
            </a:extLst>
          </p:cNvPr>
          <p:cNvSpPr>
            <a:spLocks noChangeArrowheads="1"/>
          </p:cNvSpPr>
          <p:nvPr/>
        </p:nvSpPr>
        <p:spPr bwMode="auto">
          <a:xfrm>
            <a:off x="1238054" y="4570908"/>
            <a:ext cx="787106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000" dirty="0">
                <a:solidFill>
                  <a:srgbClr val="103864"/>
                </a:solidFill>
                <a:latin typeface="Sora" panose="020B0604020202020204" charset="0"/>
                <a:cs typeface="Sora" panose="020B0604020202020204" charset="0"/>
              </a:rPr>
              <a:t>We want check data outlier </a:t>
            </a:r>
            <a:r>
              <a:rPr lang="en-US" altLang="en-US" sz="2000" dirty="0" err="1">
                <a:solidFill>
                  <a:srgbClr val="103864"/>
                </a:solidFill>
                <a:latin typeface="Sora" panose="020B0604020202020204" charset="0"/>
                <a:cs typeface="Sora" panose="020B0604020202020204" charset="0"/>
              </a:rPr>
              <a:t>numerik</a:t>
            </a:r>
            <a:r>
              <a:rPr lang="en-US" altLang="en-US" sz="2000" dirty="0">
                <a:solidFill>
                  <a:srgbClr val="103864"/>
                </a:solidFill>
                <a:latin typeface="Sora" panose="020B0604020202020204" charset="0"/>
                <a:cs typeface="Sora" panose="020B0604020202020204" charset="0"/>
              </a:rPr>
              <a:t> type data with boxplot :</a:t>
            </a:r>
            <a:endParaRPr kumimoji="0" lang="en-US" altLang="en-US" sz="2000" b="0" i="0" u="none" strike="noStrike" cap="none" normalizeH="0" baseline="0" dirty="0">
              <a:ln>
                <a:noFill/>
              </a:ln>
              <a:solidFill>
                <a:srgbClr val="103864"/>
              </a:solidFill>
              <a:effectLst/>
              <a:latin typeface="Sora" panose="020B0604020202020204" charset="0"/>
              <a:cs typeface="Sora" panose="020B0604020202020204" charset="0"/>
            </a:endParaRPr>
          </a:p>
        </p:txBody>
      </p:sp>
    </p:spTree>
    <p:extLst>
      <p:ext uri="{BB962C8B-B14F-4D97-AF65-F5344CB8AC3E}">
        <p14:creationId xmlns:p14="http://schemas.microsoft.com/office/powerpoint/2010/main" val="3093448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pic>
        <p:nvPicPr>
          <p:cNvPr id="19" name="Picture 18">
            <a:extLst>
              <a:ext uri="{FF2B5EF4-FFF2-40B4-BE49-F238E27FC236}">
                <a16:creationId xmlns:a16="http://schemas.microsoft.com/office/drawing/2014/main" id="{A8CB4AB6-13A7-41AC-2CA4-05FC2F7611B4}"/>
              </a:ext>
            </a:extLst>
          </p:cNvPr>
          <p:cNvPicPr>
            <a:picLocks noChangeAspect="1"/>
          </p:cNvPicPr>
          <p:nvPr/>
        </p:nvPicPr>
        <p:blipFill>
          <a:blip r:embed="rId3"/>
          <a:stretch>
            <a:fillRect/>
          </a:stretch>
        </p:blipFill>
        <p:spPr>
          <a:xfrm>
            <a:off x="395250" y="1756102"/>
            <a:ext cx="5801849" cy="4115517"/>
          </a:xfrm>
          <a:prstGeom prst="rect">
            <a:avLst/>
          </a:prstGeom>
        </p:spPr>
      </p:pic>
      <p:pic>
        <p:nvPicPr>
          <p:cNvPr id="3" name="Picture 2">
            <a:extLst>
              <a:ext uri="{FF2B5EF4-FFF2-40B4-BE49-F238E27FC236}">
                <a16:creationId xmlns:a16="http://schemas.microsoft.com/office/drawing/2014/main" id="{7472E117-7BE4-C36F-E6F5-A51622F9FDF3}"/>
              </a:ext>
            </a:extLst>
          </p:cNvPr>
          <p:cNvPicPr>
            <a:picLocks noChangeAspect="1"/>
          </p:cNvPicPr>
          <p:nvPr/>
        </p:nvPicPr>
        <p:blipFill>
          <a:blip r:embed="rId4"/>
          <a:stretch>
            <a:fillRect/>
          </a:stretch>
        </p:blipFill>
        <p:spPr>
          <a:xfrm>
            <a:off x="7164370" y="1936912"/>
            <a:ext cx="4287035" cy="2229735"/>
          </a:xfrm>
          <a:prstGeom prst="rect">
            <a:avLst/>
          </a:prstGeom>
        </p:spPr>
      </p:pic>
      <p:sp>
        <p:nvSpPr>
          <p:cNvPr id="4" name="TextBox 3">
            <a:extLst>
              <a:ext uri="{FF2B5EF4-FFF2-40B4-BE49-F238E27FC236}">
                <a16:creationId xmlns:a16="http://schemas.microsoft.com/office/drawing/2014/main" id="{4ACCF86C-AB13-F4CA-26A6-BF2F953B4A66}"/>
              </a:ext>
            </a:extLst>
          </p:cNvPr>
          <p:cNvSpPr txBox="1"/>
          <p:nvPr/>
        </p:nvSpPr>
        <p:spPr>
          <a:xfrm>
            <a:off x="473392" y="1433108"/>
            <a:ext cx="5729926" cy="400110"/>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Result outlier from boxplot :</a:t>
            </a:r>
            <a:endParaRPr lang="en-ID" sz="2000" dirty="0">
              <a:solidFill>
                <a:srgbClr val="103864"/>
              </a:solidFill>
              <a:latin typeface="Sora" panose="020B0604020202020204" charset="0"/>
              <a:cs typeface="Sora" panose="020B0604020202020204" charset="0"/>
            </a:endParaRPr>
          </a:p>
        </p:txBody>
      </p:sp>
      <p:sp>
        <p:nvSpPr>
          <p:cNvPr id="5" name="TextBox 4">
            <a:extLst>
              <a:ext uri="{FF2B5EF4-FFF2-40B4-BE49-F238E27FC236}">
                <a16:creationId xmlns:a16="http://schemas.microsoft.com/office/drawing/2014/main" id="{D2104A73-1C27-812A-82F4-D6B32C852631}"/>
              </a:ext>
            </a:extLst>
          </p:cNvPr>
          <p:cNvSpPr txBox="1"/>
          <p:nvPr/>
        </p:nvSpPr>
        <p:spPr>
          <a:xfrm>
            <a:off x="7045270" y="1433108"/>
            <a:ext cx="5729926" cy="400110"/>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Result outlier with IQR Method :</a:t>
            </a:r>
            <a:endParaRPr lang="en-ID" sz="20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2027589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sp>
        <p:nvSpPr>
          <p:cNvPr id="4" name="TextBox 3">
            <a:extLst>
              <a:ext uri="{FF2B5EF4-FFF2-40B4-BE49-F238E27FC236}">
                <a16:creationId xmlns:a16="http://schemas.microsoft.com/office/drawing/2014/main" id="{4ACCF86C-AB13-F4CA-26A6-BF2F953B4A66}"/>
              </a:ext>
            </a:extLst>
          </p:cNvPr>
          <p:cNvSpPr txBox="1"/>
          <p:nvPr/>
        </p:nvSpPr>
        <p:spPr>
          <a:xfrm>
            <a:off x="473391" y="1433108"/>
            <a:ext cx="11206419" cy="707886"/>
          </a:xfrm>
          <a:prstGeom prst="rect">
            <a:avLst/>
          </a:prstGeom>
          <a:noFill/>
        </p:spPr>
        <p:txBody>
          <a:bodyPr wrap="square" rtlCol="0">
            <a:spAutoFit/>
          </a:bodyPr>
          <a:lstStyle/>
          <a:p>
            <a:r>
              <a:rPr lang="en-US" sz="2000" dirty="0">
                <a:solidFill>
                  <a:srgbClr val="103864"/>
                </a:solidFill>
                <a:latin typeface="Sora" panose="020B0604020202020204" charset="0"/>
                <a:cs typeface="Sora" panose="020B0604020202020204" charset="0"/>
              </a:rPr>
              <a:t>We want drop outlier with capping method :</a:t>
            </a:r>
          </a:p>
          <a:p>
            <a:r>
              <a:rPr lang="en-US" sz="2000" dirty="0">
                <a:solidFill>
                  <a:srgbClr val="103864"/>
                </a:solidFill>
                <a:latin typeface="Sora" panose="020B0604020202020204" charset="0"/>
                <a:cs typeface="Sora" panose="020B0604020202020204" charset="0"/>
              </a:rPr>
              <a:t>In this method we make lower limit 3% and higher limit 97 % for data values .</a:t>
            </a:r>
            <a:endParaRPr lang="en-ID" sz="2000" dirty="0">
              <a:solidFill>
                <a:srgbClr val="103864"/>
              </a:solidFill>
              <a:latin typeface="Sora" panose="020B0604020202020204" charset="0"/>
              <a:cs typeface="Sora" panose="020B0604020202020204" charset="0"/>
            </a:endParaRPr>
          </a:p>
        </p:txBody>
      </p:sp>
      <p:pic>
        <p:nvPicPr>
          <p:cNvPr id="6" name="Picture 5">
            <a:extLst>
              <a:ext uri="{FF2B5EF4-FFF2-40B4-BE49-F238E27FC236}">
                <a16:creationId xmlns:a16="http://schemas.microsoft.com/office/drawing/2014/main" id="{3D00717B-1B99-DD75-6FA3-1977683AAAB3}"/>
              </a:ext>
            </a:extLst>
          </p:cNvPr>
          <p:cNvPicPr>
            <a:picLocks noChangeAspect="1"/>
          </p:cNvPicPr>
          <p:nvPr/>
        </p:nvPicPr>
        <p:blipFill>
          <a:blip r:embed="rId3"/>
          <a:stretch>
            <a:fillRect/>
          </a:stretch>
        </p:blipFill>
        <p:spPr>
          <a:xfrm>
            <a:off x="395250" y="2460395"/>
            <a:ext cx="5842567" cy="3921551"/>
          </a:xfrm>
          <a:prstGeom prst="rect">
            <a:avLst/>
          </a:prstGeom>
        </p:spPr>
      </p:pic>
      <p:sp>
        <p:nvSpPr>
          <p:cNvPr id="7" name="TextBox 6">
            <a:extLst>
              <a:ext uri="{FF2B5EF4-FFF2-40B4-BE49-F238E27FC236}">
                <a16:creationId xmlns:a16="http://schemas.microsoft.com/office/drawing/2014/main" id="{A87C4A1D-B45A-8DD8-108C-640D4F92A35D}"/>
              </a:ext>
            </a:extLst>
          </p:cNvPr>
          <p:cNvSpPr txBox="1"/>
          <p:nvPr/>
        </p:nvSpPr>
        <p:spPr>
          <a:xfrm>
            <a:off x="1676435" y="2152618"/>
            <a:ext cx="3565400" cy="307777"/>
          </a:xfrm>
          <a:prstGeom prst="rect">
            <a:avLst/>
          </a:prstGeom>
          <a:noFill/>
        </p:spPr>
        <p:txBody>
          <a:bodyPr wrap="none" rtlCol="0">
            <a:spAutoFit/>
          </a:bodyPr>
          <a:lstStyle/>
          <a:p>
            <a:r>
              <a:rPr lang="en-US" dirty="0">
                <a:solidFill>
                  <a:srgbClr val="103864"/>
                </a:solidFill>
                <a:highlight>
                  <a:srgbClr val="FFFF00"/>
                </a:highlight>
                <a:latin typeface="Sora" panose="020B0604020202020204" charset="0"/>
                <a:cs typeface="Sora" panose="020B0604020202020204" charset="0"/>
              </a:rPr>
              <a:t>Result boxplot after drop data outlier</a:t>
            </a:r>
            <a:endParaRPr lang="en-ID" dirty="0">
              <a:solidFill>
                <a:srgbClr val="103864"/>
              </a:solidFill>
              <a:highlight>
                <a:srgbClr val="FFFF00"/>
              </a:highlight>
              <a:latin typeface="Sora" panose="020B0604020202020204" charset="0"/>
              <a:cs typeface="Sora" panose="020B0604020202020204" charset="0"/>
            </a:endParaRPr>
          </a:p>
        </p:txBody>
      </p:sp>
      <p:pic>
        <p:nvPicPr>
          <p:cNvPr id="9" name="Picture 8">
            <a:extLst>
              <a:ext uri="{FF2B5EF4-FFF2-40B4-BE49-F238E27FC236}">
                <a16:creationId xmlns:a16="http://schemas.microsoft.com/office/drawing/2014/main" id="{631A45BA-36C9-A735-56E2-D194852DB219}"/>
              </a:ext>
            </a:extLst>
          </p:cNvPr>
          <p:cNvPicPr>
            <a:picLocks noChangeAspect="1"/>
          </p:cNvPicPr>
          <p:nvPr/>
        </p:nvPicPr>
        <p:blipFill>
          <a:blip r:embed="rId4"/>
          <a:stretch>
            <a:fillRect/>
          </a:stretch>
        </p:blipFill>
        <p:spPr>
          <a:xfrm>
            <a:off x="7373255" y="2460395"/>
            <a:ext cx="4057650" cy="2800350"/>
          </a:xfrm>
          <a:prstGeom prst="rect">
            <a:avLst/>
          </a:prstGeom>
        </p:spPr>
      </p:pic>
      <p:sp>
        <p:nvSpPr>
          <p:cNvPr id="10" name="TextBox 9">
            <a:extLst>
              <a:ext uri="{FF2B5EF4-FFF2-40B4-BE49-F238E27FC236}">
                <a16:creationId xmlns:a16="http://schemas.microsoft.com/office/drawing/2014/main" id="{971B3AA3-161E-1563-53F4-A1CF793392A7}"/>
              </a:ext>
            </a:extLst>
          </p:cNvPr>
          <p:cNvSpPr txBox="1"/>
          <p:nvPr/>
        </p:nvSpPr>
        <p:spPr>
          <a:xfrm>
            <a:off x="8370388" y="2140994"/>
            <a:ext cx="2063385" cy="307777"/>
          </a:xfrm>
          <a:prstGeom prst="rect">
            <a:avLst/>
          </a:prstGeom>
          <a:noFill/>
        </p:spPr>
        <p:txBody>
          <a:bodyPr wrap="none" rtlCol="0">
            <a:spAutoFit/>
          </a:bodyPr>
          <a:lstStyle/>
          <a:p>
            <a:r>
              <a:rPr lang="en-US" dirty="0">
                <a:solidFill>
                  <a:srgbClr val="103864"/>
                </a:solidFill>
                <a:highlight>
                  <a:srgbClr val="FFFF00"/>
                </a:highlight>
                <a:latin typeface="Sora" panose="020B0604020202020204" charset="0"/>
                <a:cs typeface="Sora" panose="020B0604020202020204" charset="0"/>
              </a:rPr>
              <a:t>We will drop values : </a:t>
            </a:r>
            <a:endParaRPr lang="en-ID" dirty="0">
              <a:solidFill>
                <a:srgbClr val="103864"/>
              </a:solidFill>
              <a:highlight>
                <a:srgbClr val="FFFF00"/>
              </a:highlight>
              <a:latin typeface="Sora" panose="020B0604020202020204" charset="0"/>
              <a:cs typeface="Sora" panose="020B0604020202020204" charset="0"/>
            </a:endParaRPr>
          </a:p>
        </p:txBody>
      </p:sp>
    </p:spTree>
    <p:extLst>
      <p:ext uri="{BB962C8B-B14F-4D97-AF65-F5344CB8AC3E}">
        <p14:creationId xmlns:p14="http://schemas.microsoft.com/office/powerpoint/2010/main" val="13733437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sp>
        <p:nvSpPr>
          <p:cNvPr id="4" name="TextBox 3">
            <a:extLst>
              <a:ext uri="{FF2B5EF4-FFF2-40B4-BE49-F238E27FC236}">
                <a16:creationId xmlns:a16="http://schemas.microsoft.com/office/drawing/2014/main" id="{4ACCF86C-AB13-F4CA-26A6-BF2F953B4A66}"/>
              </a:ext>
            </a:extLst>
          </p:cNvPr>
          <p:cNvSpPr txBox="1"/>
          <p:nvPr/>
        </p:nvSpPr>
        <p:spPr>
          <a:xfrm>
            <a:off x="473391" y="1433108"/>
            <a:ext cx="11206419" cy="5078313"/>
          </a:xfrm>
          <a:prstGeom prst="rect">
            <a:avLst/>
          </a:prstGeom>
          <a:noFill/>
        </p:spPr>
        <p:txBody>
          <a:bodyPr wrap="square" rtlCol="0">
            <a:spAutoFit/>
          </a:bodyPr>
          <a:lstStyle/>
          <a:p>
            <a:r>
              <a:rPr lang="en-US" sz="1800" dirty="0">
                <a:solidFill>
                  <a:srgbClr val="103864"/>
                </a:solidFill>
                <a:latin typeface="Sora" panose="020B0604020202020204" charset="0"/>
                <a:cs typeface="Sora" panose="020B0604020202020204" charset="0"/>
              </a:rPr>
              <a:t>B. Data Manipulation</a:t>
            </a:r>
          </a:p>
          <a:p>
            <a:endParaRPr lang="en-US" sz="1800" dirty="0">
              <a:solidFill>
                <a:srgbClr val="103864"/>
              </a:solidFill>
              <a:latin typeface="Sora" panose="020B0604020202020204" charset="0"/>
              <a:cs typeface="Sora" panose="020B0604020202020204" charset="0"/>
            </a:endParaRPr>
          </a:p>
          <a:p>
            <a:r>
              <a:rPr lang="en-US" sz="1800" dirty="0">
                <a:solidFill>
                  <a:srgbClr val="103864"/>
                </a:solidFill>
                <a:latin typeface="Sora" panose="020B0604020202020204" charset="0"/>
                <a:cs typeface="Sora" panose="020B0604020202020204" charset="0"/>
              </a:rPr>
              <a:t>1. Manipulation Date</a:t>
            </a:r>
          </a:p>
          <a:p>
            <a:r>
              <a:rPr lang="en-US" sz="1800" dirty="0">
                <a:solidFill>
                  <a:srgbClr val="103864"/>
                </a:solidFill>
                <a:latin typeface="Sora" panose="020B0604020202020204" charset="0"/>
                <a:cs typeface="Sora" panose="020B0604020202020204" charset="0"/>
              </a:rPr>
              <a:t>We want make parsing date to breakdown date time as a hour, days, months, and years. Before we make it, change data type from object to datetime to data “</a:t>
            </a:r>
            <a:r>
              <a:rPr lang="en-ID" sz="1800" i="1" dirty="0">
                <a:solidFill>
                  <a:srgbClr val="103864"/>
                </a:solidFill>
                <a:latin typeface="Sora" panose="020B0604020202020204" charset="0"/>
                <a:cs typeface="Sora" panose="020B0604020202020204" charset="0"/>
              </a:rPr>
              <a:t>'</a:t>
            </a:r>
            <a:r>
              <a:rPr lang="en-ID" sz="1800" i="1" dirty="0" err="1">
                <a:solidFill>
                  <a:srgbClr val="103864"/>
                </a:solidFill>
                <a:latin typeface="Sora" panose="020B0604020202020204" charset="0"/>
                <a:cs typeface="Sora" panose="020B0604020202020204" charset="0"/>
              </a:rPr>
              <a:t>order_purchase_timestamp</a:t>
            </a:r>
            <a:r>
              <a:rPr lang="en-ID" sz="1800" i="1" dirty="0">
                <a:solidFill>
                  <a:srgbClr val="103864"/>
                </a:solidFill>
                <a:latin typeface="Sora" panose="020B0604020202020204" charset="0"/>
                <a:cs typeface="Sora" panose="020B0604020202020204" charset="0"/>
              </a:rPr>
              <a:t> </a:t>
            </a:r>
            <a:r>
              <a:rPr lang="en-ID" sz="1800" dirty="0">
                <a:solidFill>
                  <a:srgbClr val="103864"/>
                </a:solidFill>
                <a:latin typeface="Sora" panose="020B0604020202020204" charset="0"/>
                <a:cs typeface="Sora" panose="020B0604020202020204" charset="0"/>
              </a:rPr>
              <a:t>and </a:t>
            </a:r>
            <a:r>
              <a:rPr lang="en-ID" sz="1800" i="1" dirty="0" err="1">
                <a:solidFill>
                  <a:srgbClr val="103864"/>
                </a:solidFill>
                <a:latin typeface="Sora" panose="020B0604020202020204" charset="0"/>
                <a:cs typeface="Sora" panose="020B0604020202020204" charset="0"/>
              </a:rPr>
              <a:t>order_delivered_customer_date</a:t>
            </a:r>
            <a:r>
              <a:rPr lang="en-ID" sz="1800" dirty="0">
                <a:solidFill>
                  <a:srgbClr val="103864"/>
                </a:solidFill>
                <a:latin typeface="Sora" panose="020B0604020202020204" charset="0"/>
                <a:cs typeface="Sora" panose="020B0604020202020204" charset="0"/>
              </a:rPr>
              <a:t>”</a:t>
            </a:r>
            <a:endParaRPr lang="en-US" sz="1800" dirty="0">
              <a:solidFill>
                <a:srgbClr val="103864"/>
              </a:solidFill>
              <a:latin typeface="Sora" panose="020B0604020202020204" charset="0"/>
              <a:cs typeface="Sora" panose="020B0604020202020204" charset="0"/>
            </a:endParaRPr>
          </a:p>
          <a:p>
            <a:endParaRPr lang="en-US" sz="1800" dirty="0">
              <a:solidFill>
                <a:srgbClr val="103864"/>
              </a:solidFill>
              <a:latin typeface="Sora" panose="020B0604020202020204" charset="0"/>
              <a:cs typeface="Sora" panose="020B0604020202020204" charset="0"/>
            </a:endParaRPr>
          </a:p>
          <a:p>
            <a:r>
              <a:rPr lang="en-US" sz="1800" dirty="0">
                <a:solidFill>
                  <a:srgbClr val="103864"/>
                </a:solidFill>
                <a:latin typeface="Sora" panose="020B0604020202020204" charset="0"/>
                <a:cs typeface="Sora" panose="020B0604020202020204" charset="0"/>
              </a:rPr>
              <a:t>Sample code :</a:t>
            </a:r>
          </a:p>
          <a:p>
            <a:r>
              <a:rPr lang="en-ID" sz="1800" dirty="0" err="1">
                <a:solidFill>
                  <a:srgbClr val="103864"/>
                </a:solidFill>
                <a:latin typeface="Sora" panose="020B0604020202020204" charset="0"/>
                <a:cs typeface="Sora" panose="020B0604020202020204" charset="0"/>
              </a:rPr>
              <a:t>data_analisa</a:t>
            </a:r>
            <a:r>
              <a:rPr lang="en-ID" sz="1800" dirty="0">
                <a:solidFill>
                  <a:srgbClr val="103864"/>
                </a:solidFill>
                <a:latin typeface="Sora" panose="020B0604020202020204" charset="0"/>
                <a:cs typeface="Sora" panose="020B0604020202020204" charset="0"/>
              </a:rPr>
              <a:t>['</a:t>
            </a:r>
            <a:r>
              <a:rPr lang="en-ID" sz="1800" dirty="0" err="1">
                <a:solidFill>
                  <a:srgbClr val="103864"/>
                </a:solidFill>
                <a:latin typeface="Sora" panose="020B0604020202020204" charset="0"/>
                <a:cs typeface="Sora" panose="020B0604020202020204" charset="0"/>
              </a:rPr>
              <a:t>order_purchase_timestamp</a:t>
            </a:r>
            <a:r>
              <a:rPr lang="en-ID" sz="1800" dirty="0">
                <a:solidFill>
                  <a:srgbClr val="103864"/>
                </a:solidFill>
                <a:latin typeface="Sora" panose="020B0604020202020204" charset="0"/>
                <a:cs typeface="Sora" panose="020B0604020202020204" charset="0"/>
              </a:rPr>
              <a:t>’] = </a:t>
            </a:r>
            <a:r>
              <a:rPr lang="en-ID" sz="1800" dirty="0" err="1">
                <a:solidFill>
                  <a:srgbClr val="103864"/>
                </a:solidFill>
                <a:latin typeface="Sora" panose="020B0604020202020204" charset="0"/>
                <a:cs typeface="Sora" panose="020B0604020202020204" charset="0"/>
              </a:rPr>
              <a:t>data_analisa</a:t>
            </a:r>
            <a:r>
              <a:rPr lang="en-ID" sz="1800" dirty="0">
                <a:solidFill>
                  <a:srgbClr val="103864"/>
                </a:solidFill>
                <a:latin typeface="Sora" panose="020B0604020202020204" charset="0"/>
                <a:cs typeface="Sora" panose="020B0604020202020204" charset="0"/>
              </a:rPr>
              <a:t>['</a:t>
            </a:r>
            <a:r>
              <a:rPr lang="en-ID" sz="1800" dirty="0" err="1">
                <a:solidFill>
                  <a:srgbClr val="103864"/>
                </a:solidFill>
                <a:latin typeface="Sora" panose="020B0604020202020204" charset="0"/>
                <a:cs typeface="Sora" panose="020B0604020202020204" charset="0"/>
              </a:rPr>
              <a:t>order_purchase_timestamp</a:t>
            </a:r>
            <a:r>
              <a:rPr lang="en-ID" sz="1800" dirty="0">
                <a:solidFill>
                  <a:srgbClr val="103864"/>
                </a:solidFill>
                <a:latin typeface="Sora" panose="020B0604020202020204" charset="0"/>
                <a:cs typeface="Sora" panose="020B0604020202020204" charset="0"/>
              </a:rPr>
              <a:t>'].</a:t>
            </a:r>
            <a:r>
              <a:rPr lang="en-ID" sz="1800" dirty="0" err="1">
                <a:solidFill>
                  <a:srgbClr val="103864"/>
                </a:solidFill>
                <a:latin typeface="Sora" panose="020B0604020202020204" charset="0"/>
                <a:cs typeface="Sora" panose="020B0604020202020204" charset="0"/>
              </a:rPr>
              <a:t>astype</a:t>
            </a:r>
            <a:r>
              <a:rPr lang="en-ID" sz="1800" dirty="0">
                <a:solidFill>
                  <a:srgbClr val="103864"/>
                </a:solidFill>
                <a:latin typeface="Sora" panose="020B0604020202020204" charset="0"/>
                <a:cs typeface="Sora" panose="020B0604020202020204" charset="0"/>
              </a:rPr>
              <a:t>('datetime64[ns]’)</a:t>
            </a:r>
          </a:p>
          <a:p>
            <a:endParaRPr lang="en-ID" sz="1800" dirty="0">
              <a:solidFill>
                <a:srgbClr val="103864"/>
              </a:solidFill>
              <a:latin typeface="Sora" panose="020B0604020202020204" charset="0"/>
              <a:cs typeface="Sora" panose="020B0604020202020204" charset="0"/>
            </a:endParaRPr>
          </a:p>
          <a:p>
            <a:r>
              <a:rPr lang="en-ID" sz="1800" dirty="0">
                <a:solidFill>
                  <a:srgbClr val="103864"/>
                </a:solidFill>
                <a:latin typeface="Sora" panose="020B0604020202020204" charset="0"/>
                <a:cs typeface="Sora" panose="020B0604020202020204" charset="0"/>
              </a:rPr>
              <a:t>After parsing data we found 0 values in “</a:t>
            </a:r>
            <a:r>
              <a:rPr lang="en-ID" sz="1800" i="1" dirty="0" err="1">
                <a:solidFill>
                  <a:srgbClr val="103864"/>
                </a:solidFill>
                <a:latin typeface="Sora" panose="020B0604020202020204" charset="0"/>
                <a:cs typeface="Sora" panose="020B0604020202020204" charset="0"/>
              </a:rPr>
              <a:t>day_week_deliver</a:t>
            </a:r>
            <a:r>
              <a:rPr lang="en-ID" sz="1800" i="1" dirty="0">
                <a:solidFill>
                  <a:srgbClr val="103864"/>
                </a:solidFill>
                <a:latin typeface="Sora" panose="020B0604020202020204" charset="0"/>
                <a:cs typeface="Sora" panose="020B0604020202020204" charset="0"/>
              </a:rPr>
              <a:t> </a:t>
            </a:r>
            <a:r>
              <a:rPr lang="en-ID" sz="1800" dirty="0">
                <a:solidFill>
                  <a:srgbClr val="103864"/>
                </a:solidFill>
                <a:latin typeface="Sora" panose="020B0604020202020204" charset="0"/>
                <a:cs typeface="Sora" panose="020B0604020202020204" charset="0"/>
              </a:rPr>
              <a:t>and </a:t>
            </a:r>
            <a:r>
              <a:rPr lang="en-ID" sz="1800" i="1" dirty="0" err="1">
                <a:solidFill>
                  <a:srgbClr val="103864"/>
                </a:solidFill>
                <a:latin typeface="Sora" panose="020B0604020202020204" charset="0"/>
                <a:cs typeface="Sora" panose="020B0604020202020204" charset="0"/>
              </a:rPr>
              <a:t>day_week_purchase</a:t>
            </a:r>
            <a:r>
              <a:rPr lang="en-ID" sz="1800" i="1" dirty="0">
                <a:solidFill>
                  <a:srgbClr val="103864"/>
                </a:solidFill>
                <a:latin typeface="Sora" panose="020B0604020202020204" charset="0"/>
                <a:cs typeface="Sora" panose="020B0604020202020204" charset="0"/>
              </a:rPr>
              <a:t>”  </a:t>
            </a:r>
            <a:r>
              <a:rPr lang="en-ID" sz="1800" dirty="0">
                <a:solidFill>
                  <a:srgbClr val="103864"/>
                </a:solidFill>
                <a:latin typeface="Sora" panose="020B0604020202020204" charset="0"/>
                <a:cs typeface="Sora" panose="020B0604020202020204" charset="0"/>
              </a:rPr>
              <a:t>the values must 7 (Sunday) and change this values. </a:t>
            </a:r>
          </a:p>
          <a:p>
            <a:endParaRPr lang="en-ID" sz="1800" dirty="0">
              <a:solidFill>
                <a:srgbClr val="103864"/>
              </a:solidFill>
              <a:latin typeface="Sora" panose="020B0604020202020204" charset="0"/>
              <a:cs typeface="Sora" panose="020B0604020202020204" charset="0"/>
            </a:endParaRPr>
          </a:p>
          <a:p>
            <a:r>
              <a:rPr lang="en-ID" sz="1800" dirty="0">
                <a:solidFill>
                  <a:srgbClr val="103864"/>
                </a:solidFill>
                <a:latin typeface="Sora" panose="020B0604020202020204" charset="0"/>
                <a:cs typeface="Sora" panose="020B0604020202020204" charset="0"/>
              </a:rPr>
              <a:t>Also in new table for know range days delivery to customer, we found 0 values and we change to 0.5 values (it’s just absolute calculation and we consider 0.5 day).</a:t>
            </a:r>
          </a:p>
          <a:p>
            <a:endParaRPr lang="en-ID" sz="1800" dirty="0">
              <a:solidFill>
                <a:srgbClr val="103864"/>
              </a:solidFill>
              <a:latin typeface="Sora" panose="020B0604020202020204" charset="0"/>
              <a:cs typeface="Sora" panose="020B0604020202020204" charset="0"/>
            </a:endParaRPr>
          </a:p>
          <a:p>
            <a:r>
              <a:rPr lang="en-ID" sz="1800" dirty="0">
                <a:solidFill>
                  <a:srgbClr val="103864"/>
                </a:solidFill>
                <a:latin typeface="Sora" panose="020B0604020202020204" charset="0"/>
                <a:cs typeface="Sora" panose="020B0604020202020204" charset="0"/>
              </a:rPr>
              <a:t>After parsing data, data table add to 23 table.</a:t>
            </a:r>
          </a:p>
        </p:txBody>
      </p:sp>
    </p:spTree>
    <p:extLst>
      <p:ext uri="{BB962C8B-B14F-4D97-AF65-F5344CB8AC3E}">
        <p14:creationId xmlns:p14="http://schemas.microsoft.com/office/powerpoint/2010/main" val="1449331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Data Wrangling :</a:t>
            </a:r>
          </a:p>
        </p:txBody>
      </p:sp>
      <p:sp>
        <p:nvSpPr>
          <p:cNvPr id="4" name="TextBox 3">
            <a:extLst>
              <a:ext uri="{FF2B5EF4-FFF2-40B4-BE49-F238E27FC236}">
                <a16:creationId xmlns:a16="http://schemas.microsoft.com/office/drawing/2014/main" id="{4ACCF86C-AB13-F4CA-26A6-BF2F953B4A66}"/>
              </a:ext>
            </a:extLst>
          </p:cNvPr>
          <p:cNvSpPr txBox="1"/>
          <p:nvPr/>
        </p:nvSpPr>
        <p:spPr>
          <a:xfrm>
            <a:off x="473391" y="1433108"/>
            <a:ext cx="11206419" cy="1477328"/>
          </a:xfrm>
          <a:prstGeom prst="rect">
            <a:avLst/>
          </a:prstGeom>
          <a:noFill/>
        </p:spPr>
        <p:txBody>
          <a:bodyPr wrap="square" rtlCol="0">
            <a:spAutoFit/>
          </a:bodyPr>
          <a:lstStyle/>
          <a:p>
            <a:r>
              <a:rPr lang="en-US" sz="1800" dirty="0">
                <a:solidFill>
                  <a:srgbClr val="103864"/>
                </a:solidFill>
                <a:latin typeface="Sora" panose="020B0604020202020204" charset="0"/>
                <a:cs typeface="Sora" panose="020B0604020202020204" charset="0"/>
              </a:rPr>
              <a:t>2. Manipulation </a:t>
            </a:r>
            <a:r>
              <a:rPr lang="en-US" sz="1800" dirty="0" err="1">
                <a:solidFill>
                  <a:srgbClr val="103864"/>
                </a:solidFill>
                <a:latin typeface="Sora" panose="020B0604020202020204" charset="0"/>
                <a:cs typeface="Sora" panose="020B0604020202020204" charset="0"/>
              </a:rPr>
              <a:t>Groupby</a:t>
            </a:r>
            <a:endParaRPr lang="en-US" sz="1800" dirty="0">
              <a:solidFill>
                <a:srgbClr val="103864"/>
              </a:solidFill>
              <a:latin typeface="Sora" panose="020B0604020202020204" charset="0"/>
              <a:cs typeface="Sora" panose="020B0604020202020204" charset="0"/>
            </a:endParaRPr>
          </a:p>
          <a:p>
            <a:endParaRPr lang="en-US" sz="1800" dirty="0">
              <a:solidFill>
                <a:srgbClr val="103864"/>
              </a:solidFill>
              <a:latin typeface="Sora" panose="020B0604020202020204" charset="0"/>
              <a:cs typeface="Sora" panose="020B0604020202020204" charset="0"/>
            </a:endParaRPr>
          </a:p>
          <a:p>
            <a:r>
              <a:rPr lang="en-US" sz="1800" dirty="0">
                <a:solidFill>
                  <a:srgbClr val="103864"/>
                </a:solidFill>
                <a:latin typeface="Sora" panose="020B0604020202020204" charset="0"/>
                <a:cs typeface="Sora" panose="020B0604020202020204" charset="0"/>
              </a:rPr>
              <a:t>Analysis requires creating data </a:t>
            </a:r>
            <a:r>
              <a:rPr lang="en-US" sz="1800" dirty="0" err="1">
                <a:solidFill>
                  <a:srgbClr val="103864"/>
                </a:solidFill>
                <a:latin typeface="Sora" panose="020B0604020202020204" charset="0"/>
                <a:cs typeface="Sora" panose="020B0604020202020204" charset="0"/>
              </a:rPr>
              <a:t>groupby</a:t>
            </a:r>
            <a:r>
              <a:rPr lang="en-US" sz="1800" dirty="0">
                <a:solidFill>
                  <a:srgbClr val="103864"/>
                </a:solidFill>
                <a:latin typeface="Sora" panose="020B0604020202020204" charset="0"/>
                <a:cs typeface="Sora" panose="020B0604020202020204" charset="0"/>
              </a:rPr>
              <a:t> in order to know aggregation value in each category created. Some </a:t>
            </a:r>
            <a:r>
              <a:rPr lang="en-US" sz="1800" dirty="0" err="1">
                <a:solidFill>
                  <a:srgbClr val="103864"/>
                </a:solidFill>
                <a:latin typeface="Sora" panose="020B0604020202020204" charset="0"/>
                <a:cs typeface="Sora" panose="020B0604020202020204" charset="0"/>
              </a:rPr>
              <a:t>groupby</a:t>
            </a:r>
            <a:r>
              <a:rPr lang="en-US" sz="1800" dirty="0">
                <a:solidFill>
                  <a:srgbClr val="103864"/>
                </a:solidFill>
                <a:latin typeface="Sora" panose="020B0604020202020204" charset="0"/>
                <a:cs typeface="Sora" panose="020B0604020202020204" charset="0"/>
              </a:rPr>
              <a:t> needs a condition that states the </a:t>
            </a:r>
            <a:r>
              <a:rPr lang="en-US" sz="1800" dirty="0" err="1">
                <a:solidFill>
                  <a:srgbClr val="103864"/>
                </a:solidFill>
                <a:latin typeface="Sora" panose="020B0604020202020204" charset="0"/>
                <a:cs typeface="Sora" panose="020B0604020202020204" charset="0"/>
              </a:rPr>
              <a:t>deliverd</a:t>
            </a:r>
            <a:r>
              <a:rPr lang="en-US" sz="1800" dirty="0">
                <a:solidFill>
                  <a:srgbClr val="103864"/>
                </a:solidFill>
                <a:latin typeface="Sora" panose="020B0604020202020204" charset="0"/>
                <a:cs typeface="Sora" panose="020B0604020202020204" charset="0"/>
              </a:rPr>
              <a:t> and other conditions for the values to deliver match and there is no bias by unneeded conditions.</a:t>
            </a:r>
          </a:p>
        </p:txBody>
      </p:sp>
    </p:spTree>
    <p:extLst>
      <p:ext uri="{BB962C8B-B14F-4D97-AF65-F5344CB8AC3E}">
        <p14:creationId xmlns:p14="http://schemas.microsoft.com/office/powerpoint/2010/main" val="2186597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Result Analysis</a:t>
            </a:r>
          </a:p>
        </p:txBody>
      </p:sp>
    </p:spTree>
    <p:extLst>
      <p:ext uri="{BB962C8B-B14F-4D97-AF65-F5344CB8AC3E}">
        <p14:creationId xmlns:p14="http://schemas.microsoft.com/office/powerpoint/2010/main" val="4493495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Result Analysis :</a:t>
            </a:r>
          </a:p>
        </p:txBody>
      </p:sp>
      <p:sp>
        <p:nvSpPr>
          <p:cNvPr id="4" name="TextBox 3">
            <a:extLst>
              <a:ext uri="{FF2B5EF4-FFF2-40B4-BE49-F238E27FC236}">
                <a16:creationId xmlns:a16="http://schemas.microsoft.com/office/drawing/2014/main" id="{4ACCF86C-AB13-F4CA-26A6-BF2F953B4A66}"/>
              </a:ext>
            </a:extLst>
          </p:cNvPr>
          <p:cNvSpPr txBox="1"/>
          <p:nvPr/>
        </p:nvSpPr>
        <p:spPr>
          <a:xfrm>
            <a:off x="473391" y="1433108"/>
            <a:ext cx="11206419" cy="2308324"/>
          </a:xfrm>
          <a:prstGeom prst="rect">
            <a:avLst/>
          </a:prstGeom>
          <a:noFill/>
        </p:spPr>
        <p:txBody>
          <a:bodyPr wrap="square" rtlCol="0">
            <a:spAutoFit/>
          </a:bodyPr>
          <a:lstStyle/>
          <a:p>
            <a:r>
              <a:rPr lang="en-US" sz="1800" dirty="0">
                <a:solidFill>
                  <a:srgbClr val="103864"/>
                </a:solidFill>
                <a:latin typeface="Sora" panose="020B0604020202020204" charset="0"/>
                <a:cs typeface="Sora" panose="020B0604020202020204" charset="0"/>
              </a:rPr>
              <a:t>For your information in this PPT (Presentation just show result </a:t>
            </a:r>
            <a:r>
              <a:rPr lang="en-US" sz="1800" dirty="0" err="1">
                <a:solidFill>
                  <a:srgbClr val="103864"/>
                </a:solidFill>
                <a:latin typeface="Sora" panose="020B0604020202020204" charset="0"/>
                <a:cs typeface="Sora" panose="020B0604020202020204" charset="0"/>
              </a:rPr>
              <a:t>anlysis</a:t>
            </a:r>
            <a:r>
              <a:rPr lang="en-US" sz="1800" dirty="0">
                <a:solidFill>
                  <a:srgbClr val="103864"/>
                </a:solidFill>
                <a:latin typeface="Sora" panose="020B0604020202020204" charset="0"/>
                <a:cs typeface="Sora" panose="020B0604020202020204" charset="0"/>
              </a:rPr>
              <a:t>  which already obtain, you can see full analysis in my link medium which I will put in the last slide)</a:t>
            </a:r>
          </a:p>
          <a:p>
            <a:endParaRPr lang="en-US" sz="1800" dirty="0">
              <a:solidFill>
                <a:srgbClr val="103864"/>
              </a:solidFill>
              <a:latin typeface="Sora" panose="020B0604020202020204" charset="0"/>
              <a:cs typeface="Sora" panose="020B0604020202020204" charset="0"/>
            </a:endParaRPr>
          </a:p>
          <a:p>
            <a:endParaRPr lang="en-US" sz="1800" b="1" dirty="0">
              <a:solidFill>
                <a:srgbClr val="103864"/>
              </a:solidFill>
              <a:latin typeface="Sora" panose="020B0604020202020204" charset="0"/>
              <a:cs typeface="Sora" panose="020B0604020202020204" charset="0"/>
            </a:endParaRPr>
          </a:p>
          <a:p>
            <a:endParaRPr lang="en-US" sz="1800" b="1" dirty="0">
              <a:solidFill>
                <a:srgbClr val="103864"/>
              </a:solidFill>
              <a:latin typeface="Sora" panose="020B0604020202020204" charset="0"/>
              <a:cs typeface="Sora" panose="020B0604020202020204" charset="0"/>
            </a:endParaRPr>
          </a:p>
          <a:p>
            <a:endParaRPr lang="en-US" sz="1800" b="1" dirty="0">
              <a:solidFill>
                <a:srgbClr val="103864"/>
              </a:solidFill>
              <a:latin typeface="Sora" panose="020B0604020202020204" charset="0"/>
              <a:cs typeface="Sora" panose="020B0604020202020204" charset="0"/>
            </a:endParaRPr>
          </a:p>
          <a:p>
            <a:endParaRPr lang="en-US" sz="1800" b="1" dirty="0">
              <a:solidFill>
                <a:srgbClr val="103864"/>
              </a:solidFill>
              <a:latin typeface="Sora" panose="020B0604020202020204" charset="0"/>
              <a:cs typeface="Sora" panose="020B0604020202020204" charset="0"/>
            </a:endParaRPr>
          </a:p>
          <a:p>
            <a:r>
              <a:rPr lang="en-US" sz="1800" b="1" dirty="0">
                <a:solidFill>
                  <a:srgbClr val="103864"/>
                </a:solidFill>
                <a:latin typeface="Sora" panose="020B0604020202020204" charset="0"/>
                <a:cs typeface="Sora" panose="020B0604020202020204" charset="0"/>
              </a:rPr>
              <a:t>Trendline :</a:t>
            </a:r>
          </a:p>
        </p:txBody>
      </p:sp>
      <p:pic>
        <p:nvPicPr>
          <p:cNvPr id="3" name="Picture 2">
            <a:extLst>
              <a:ext uri="{FF2B5EF4-FFF2-40B4-BE49-F238E27FC236}">
                <a16:creationId xmlns:a16="http://schemas.microsoft.com/office/drawing/2014/main" id="{3E345A63-CABC-123D-3F02-47C089A62FDB}"/>
              </a:ext>
            </a:extLst>
          </p:cNvPr>
          <p:cNvPicPr>
            <a:picLocks noChangeAspect="1"/>
          </p:cNvPicPr>
          <p:nvPr/>
        </p:nvPicPr>
        <p:blipFill>
          <a:blip r:embed="rId3"/>
          <a:stretch>
            <a:fillRect/>
          </a:stretch>
        </p:blipFill>
        <p:spPr>
          <a:xfrm>
            <a:off x="6611332" y="2463431"/>
            <a:ext cx="5068478" cy="3522266"/>
          </a:xfrm>
          <a:prstGeom prst="rect">
            <a:avLst/>
          </a:prstGeom>
        </p:spPr>
      </p:pic>
      <p:sp>
        <p:nvSpPr>
          <p:cNvPr id="7" name="TextBox 6">
            <a:extLst>
              <a:ext uri="{FF2B5EF4-FFF2-40B4-BE49-F238E27FC236}">
                <a16:creationId xmlns:a16="http://schemas.microsoft.com/office/drawing/2014/main" id="{B3CB6378-9D26-544F-E8D8-97F259DDE7E3}"/>
              </a:ext>
            </a:extLst>
          </p:cNvPr>
          <p:cNvSpPr txBox="1"/>
          <p:nvPr/>
        </p:nvSpPr>
        <p:spPr>
          <a:xfrm>
            <a:off x="512190" y="3670566"/>
            <a:ext cx="6304480" cy="1754326"/>
          </a:xfrm>
          <a:prstGeom prst="rect">
            <a:avLst/>
          </a:prstGeom>
          <a:noFill/>
        </p:spPr>
        <p:txBody>
          <a:bodyPr wrap="square" rtlCol="0">
            <a:spAutoFit/>
          </a:bodyPr>
          <a:lstStyle/>
          <a:p>
            <a:pPr algn="just"/>
            <a:r>
              <a:rPr lang="en-US" sz="1800" dirty="0">
                <a:solidFill>
                  <a:srgbClr val="103864"/>
                </a:solidFill>
                <a:latin typeface="Sora" panose="020B0604020202020204" charset="0"/>
                <a:cs typeface="Sora" panose="020B0604020202020204" charset="0"/>
              </a:rPr>
              <a:t>We obtain trendline between price and </a:t>
            </a:r>
          </a:p>
          <a:p>
            <a:pPr algn="just"/>
            <a:r>
              <a:rPr lang="en-US" sz="1800" dirty="0">
                <a:solidFill>
                  <a:srgbClr val="103864"/>
                </a:solidFill>
                <a:latin typeface="Sora" panose="020B0604020202020204" charset="0"/>
                <a:cs typeface="Sora" panose="020B0604020202020204" charset="0"/>
              </a:rPr>
              <a:t>freight value shaped linier </a:t>
            </a:r>
            <a:r>
              <a:rPr lang="en-US" sz="1800" dirty="0" err="1">
                <a:solidFill>
                  <a:srgbClr val="103864"/>
                </a:solidFill>
                <a:latin typeface="Sora" panose="020B0604020202020204" charset="0"/>
                <a:cs typeface="Sora" panose="020B0604020202020204" charset="0"/>
              </a:rPr>
              <a:t>positif</a:t>
            </a:r>
            <a:r>
              <a:rPr lang="en-US" sz="1800" dirty="0">
                <a:solidFill>
                  <a:srgbClr val="103864"/>
                </a:solidFill>
                <a:latin typeface="Sora" panose="020B0604020202020204" charset="0"/>
                <a:cs typeface="Sora" panose="020B0604020202020204" charset="0"/>
              </a:rPr>
              <a:t>, that’s mean values will increase or decrease simultaneously.</a:t>
            </a:r>
          </a:p>
          <a:p>
            <a:pPr algn="just"/>
            <a:r>
              <a:rPr lang="en-US" sz="1800" dirty="0">
                <a:solidFill>
                  <a:srgbClr val="103864"/>
                </a:solidFill>
                <a:latin typeface="Sora" panose="020B0604020202020204" charset="0"/>
                <a:cs typeface="Sora" panose="020B0604020202020204" charset="0"/>
              </a:rPr>
              <a:t>Or formula : </a:t>
            </a:r>
            <a:r>
              <a:rPr lang="en-ID" sz="1800" dirty="0">
                <a:solidFill>
                  <a:srgbClr val="103864"/>
                </a:solidFill>
                <a:latin typeface="Sora" panose="020B0604020202020204" charset="0"/>
                <a:cs typeface="Sora" panose="020B0604020202020204" charset="0"/>
              </a:rPr>
              <a:t>(Trendline : y=0.044336x+(14.357383))</a:t>
            </a:r>
          </a:p>
          <a:p>
            <a:pPr algn="just"/>
            <a:r>
              <a:rPr lang="en-ID" sz="1800" dirty="0">
                <a:solidFill>
                  <a:srgbClr val="103864"/>
                </a:solidFill>
                <a:latin typeface="Sora" panose="020B0604020202020204" charset="0"/>
                <a:cs typeface="Sora" panose="020B0604020202020204" charset="0"/>
              </a:rPr>
              <a:t>X = price values</a:t>
            </a:r>
          </a:p>
          <a:p>
            <a:pPr algn="just"/>
            <a:endParaRPr lang="en-US" sz="18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2495550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Result Analysis :</a:t>
            </a:r>
          </a:p>
        </p:txBody>
      </p:sp>
      <p:sp>
        <p:nvSpPr>
          <p:cNvPr id="4" name="TextBox 3">
            <a:extLst>
              <a:ext uri="{FF2B5EF4-FFF2-40B4-BE49-F238E27FC236}">
                <a16:creationId xmlns:a16="http://schemas.microsoft.com/office/drawing/2014/main" id="{4ACCF86C-AB13-F4CA-26A6-BF2F953B4A66}"/>
              </a:ext>
            </a:extLst>
          </p:cNvPr>
          <p:cNvSpPr txBox="1"/>
          <p:nvPr/>
        </p:nvSpPr>
        <p:spPr>
          <a:xfrm>
            <a:off x="473391" y="1433108"/>
            <a:ext cx="11206419" cy="369332"/>
          </a:xfrm>
          <a:prstGeom prst="rect">
            <a:avLst/>
          </a:prstGeom>
          <a:noFill/>
        </p:spPr>
        <p:txBody>
          <a:bodyPr wrap="square" rtlCol="0">
            <a:spAutoFit/>
          </a:bodyPr>
          <a:lstStyle/>
          <a:p>
            <a:r>
              <a:rPr lang="en-US" sz="1800" b="1" dirty="0">
                <a:solidFill>
                  <a:srgbClr val="103864"/>
                </a:solidFill>
                <a:latin typeface="Sora" panose="020B0604020202020204" charset="0"/>
                <a:cs typeface="Sora" panose="020B0604020202020204" charset="0"/>
              </a:rPr>
              <a:t>Correlation : </a:t>
            </a:r>
            <a:r>
              <a:rPr lang="en-US" sz="1800" dirty="0">
                <a:solidFill>
                  <a:srgbClr val="103864"/>
                </a:solidFill>
                <a:latin typeface="Sora" panose="020B0604020202020204" charset="0"/>
                <a:cs typeface="Sora" panose="020B0604020202020204" charset="0"/>
              </a:rPr>
              <a:t>the greatest correlation is in between price and </a:t>
            </a:r>
            <a:r>
              <a:rPr lang="en-US" sz="1800" dirty="0" err="1">
                <a:solidFill>
                  <a:srgbClr val="103864"/>
                </a:solidFill>
                <a:latin typeface="Sora" panose="020B0604020202020204" charset="0"/>
                <a:cs typeface="Sora" panose="020B0604020202020204" charset="0"/>
              </a:rPr>
              <a:t>freight_value</a:t>
            </a:r>
            <a:r>
              <a:rPr lang="en-US" sz="1800" dirty="0">
                <a:solidFill>
                  <a:srgbClr val="103864"/>
                </a:solidFill>
                <a:latin typeface="Sora" panose="020B0604020202020204" charset="0"/>
                <a:cs typeface="Sora" panose="020B0604020202020204" charset="0"/>
              </a:rPr>
              <a:t> (0.44 </a:t>
            </a:r>
            <a:r>
              <a:rPr lang="en-US" sz="1800" dirty="0" err="1">
                <a:solidFill>
                  <a:srgbClr val="103864"/>
                </a:solidFill>
                <a:latin typeface="Sora" panose="020B0604020202020204" charset="0"/>
                <a:cs typeface="Sora" panose="020B0604020202020204" charset="0"/>
              </a:rPr>
              <a:t>positif</a:t>
            </a:r>
            <a:r>
              <a:rPr lang="en-US" sz="1800" dirty="0">
                <a:solidFill>
                  <a:srgbClr val="103864"/>
                </a:solidFill>
                <a:latin typeface="Sora" panose="020B0604020202020204" charset="0"/>
                <a:cs typeface="Sora" panose="020B0604020202020204" charset="0"/>
              </a:rPr>
              <a:t>) </a:t>
            </a:r>
          </a:p>
        </p:txBody>
      </p:sp>
      <p:pic>
        <p:nvPicPr>
          <p:cNvPr id="5" name="Picture 4">
            <a:extLst>
              <a:ext uri="{FF2B5EF4-FFF2-40B4-BE49-F238E27FC236}">
                <a16:creationId xmlns:a16="http://schemas.microsoft.com/office/drawing/2014/main" id="{24FA07F8-B81F-5157-567B-C0260BFB3EA0}"/>
              </a:ext>
            </a:extLst>
          </p:cNvPr>
          <p:cNvPicPr>
            <a:picLocks noChangeAspect="1"/>
          </p:cNvPicPr>
          <p:nvPr/>
        </p:nvPicPr>
        <p:blipFill>
          <a:blip r:embed="rId3"/>
          <a:stretch>
            <a:fillRect/>
          </a:stretch>
        </p:blipFill>
        <p:spPr>
          <a:xfrm>
            <a:off x="867855" y="2046548"/>
            <a:ext cx="10248900" cy="3933825"/>
          </a:xfrm>
          <a:prstGeom prst="rect">
            <a:avLst/>
          </a:prstGeom>
        </p:spPr>
      </p:pic>
    </p:spTree>
    <p:extLst>
      <p:ext uri="{BB962C8B-B14F-4D97-AF65-F5344CB8AC3E}">
        <p14:creationId xmlns:p14="http://schemas.microsoft.com/office/powerpoint/2010/main" val="816536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Outline</a:t>
            </a:r>
            <a:endParaRPr/>
          </a:p>
        </p:txBody>
      </p:sp>
      <p:sp>
        <p:nvSpPr>
          <p:cNvPr id="198" name="Google Shape;198;p4"/>
          <p:cNvSpPr txBox="1"/>
          <p:nvPr/>
        </p:nvSpPr>
        <p:spPr>
          <a:xfrm>
            <a:off x="401515" y="1584375"/>
            <a:ext cx="11388900" cy="2554505"/>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Introduction</a:t>
            </a:r>
          </a:p>
          <a:p>
            <a:pPr marL="285750" indent="-285750">
              <a:buClr>
                <a:srgbClr val="103864"/>
              </a:buClr>
              <a:buSzPts val="2000"/>
              <a:buFont typeface="Sora"/>
              <a:buChar char="•"/>
            </a:pPr>
            <a:r>
              <a:rPr lang="en-US" sz="2000" dirty="0">
                <a:solidFill>
                  <a:srgbClr val="103864"/>
                </a:solidFill>
                <a:latin typeface="Sora"/>
                <a:ea typeface="Sora"/>
                <a:cs typeface="Sora"/>
                <a:sym typeface="Sora"/>
              </a:rPr>
              <a:t>Description Data</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Objective Question</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Data Wrangling</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Result Analysis</a:t>
            </a:r>
          </a:p>
          <a:p>
            <a:pPr marL="285750" marR="0" lvl="0" indent="-285750" algn="l" rtl="0">
              <a:lnSpc>
                <a:spcPct val="100000"/>
              </a:lnSpc>
              <a:spcBef>
                <a:spcPts val="0"/>
              </a:spcBef>
              <a:spcAft>
                <a:spcPts val="0"/>
              </a:spcAft>
              <a:buClr>
                <a:srgbClr val="103864"/>
              </a:buClr>
              <a:buSzPts val="2000"/>
              <a:buFont typeface="Sora"/>
              <a:buChar char="•"/>
            </a:pPr>
            <a:r>
              <a:rPr lang="en-US" sz="2000" dirty="0" err="1">
                <a:solidFill>
                  <a:srgbClr val="103864"/>
                </a:solidFill>
                <a:latin typeface="Sora"/>
                <a:ea typeface="Sora"/>
                <a:cs typeface="Sora"/>
                <a:sym typeface="Sora"/>
              </a:rPr>
              <a:t>Conclution</a:t>
            </a: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Future Research</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Link Full </a:t>
            </a:r>
            <a:r>
              <a:rPr lang="en-US" sz="2000" dirty="0" err="1">
                <a:solidFill>
                  <a:srgbClr val="103864"/>
                </a:solidFill>
                <a:latin typeface="Sora"/>
                <a:ea typeface="Sora"/>
                <a:cs typeface="Sora"/>
                <a:sym typeface="Sora"/>
              </a:rPr>
              <a:t>Anlysis</a:t>
            </a:r>
            <a:r>
              <a:rPr lang="en-US" sz="2000" dirty="0">
                <a:solidFill>
                  <a:srgbClr val="103864"/>
                </a:solidFill>
                <a:latin typeface="Sora"/>
                <a:ea typeface="Sora"/>
                <a:cs typeface="Sora"/>
                <a:sym typeface="Sora"/>
              </a:rPr>
              <a:t> and Code</a:t>
            </a:r>
            <a:endParaRPr sz="2000" dirty="0">
              <a:solidFill>
                <a:srgbClr val="103864"/>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Root Cause :</a:t>
            </a:r>
          </a:p>
        </p:txBody>
      </p:sp>
      <p:pic>
        <p:nvPicPr>
          <p:cNvPr id="3" name="Picture 2">
            <a:extLst>
              <a:ext uri="{FF2B5EF4-FFF2-40B4-BE49-F238E27FC236}">
                <a16:creationId xmlns:a16="http://schemas.microsoft.com/office/drawing/2014/main" id="{043E5DE4-8BE3-CF4A-AA23-3BE3D68F0D41}"/>
              </a:ext>
            </a:extLst>
          </p:cNvPr>
          <p:cNvPicPr>
            <a:picLocks noChangeAspect="1"/>
          </p:cNvPicPr>
          <p:nvPr/>
        </p:nvPicPr>
        <p:blipFill>
          <a:blip r:embed="rId3"/>
          <a:stretch>
            <a:fillRect/>
          </a:stretch>
        </p:blipFill>
        <p:spPr>
          <a:xfrm>
            <a:off x="744718" y="1500849"/>
            <a:ext cx="10171521" cy="4692561"/>
          </a:xfrm>
          <a:prstGeom prst="rect">
            <a:avLst/>
          </a:prstGeom>
        </p:spPr>
      </p:pic>
    </p:spTree>
    <p:extLst>
      <p:ext uri="{BB962C8B-B14F-4D97-AF65-F5344CB8AC3E}">
        <p14:creationId xmlns:p14="http://schemas.microsoft.com/office/powerpoint/2010/main" val="28515534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err="1">
                <a:solidFill>
                  <a:srgbClr val="103864"/>
                </a:solidFill>
                <a:latin typeface="Sora"/>
                <a:ea typeface="Sora"/>
                <a:cs typeface="Sora"/>
                <a:sym typeface="Sora"/>
              </a:rPr>
              <a:t>Conclution</a:t>
            </a:r>
            <a:endParaRPr lang="en-US" sz="4000" dirty="0">
              <a:solidFill>
                <a:srgbClr val="103864"/>
              </a:solidFill>
              <a:latin typeface="Sora"/>
              <a:ea typeface="Sora"/>
              <a:cs typeface="Sora"/>
              <a:sym typeface="Sora"/>
            </a:endParaRPr>
          </a:p>
        </p:txBody>
      </p:sp>
    </p:spTree>
    <p:extLst>
      <p:ext uri="{BB962C8B-B14F-4D97-AF65-F5344CB8AC3E}">
        <p14:creationId xmlns:p14="http://schemas.microsoft.com/office/powerpoint/2010/main" val="13431217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err="1">
                <a:solidFill>
                  <a:srgbClr val="103864"/>
                </a:solidFill>
                <a:latin typeface="Sora"/>
                <a:ea typeface="Sora"/>
                <a:cs typeface="Sora"/>
                <a:sym typeface="Sora"/>
              </a:rPr>
              <a:t>Conclution</a:t>
            </a:r>
            <a:r>
              <a:rPr lang="en-US" sz="3200" dirty="0">
                <a:solidFill>
                  <a:srgbClr val="103864"/>
                </a:solidFill>
                <a:latin typeface="Sora"/>
                <a:ea typeface="Sora"/>
                <a:cs typeface="Sora"/>
                <a:sym typeface="Sora"/>
              </a:rPr>
              <a:t> :</a:t>
            </a:r>
          </a:p>
        </p:txBody>
      </p:sp>
      <p:sp>
        <p:nvSpPr>
          <p:cNvPr id="4" name="TextBox 3">
            <a:extLst>
              <a:ext uri="{FF2B5EF4-FFF2-40B4-BE49-F238E27FC236}">
                <a16:creationId xmlns:a16="http://schemas.microsoft.com/office/drawing/2014/main" id="{4ACCF86C-AB13-F4CA-26A6-BF2F953B4A66}"/>
              </a:ext>
            </a:extLst>
          </p:cNvPr>
          <p:cNvSpPr txBox="1"/>
          <p:nvPr/>
        </p:nvSpPr>
        <p:spPr>
          <a:xfrm>
            <a:off x="395250" y="1272852"/>
            <a:ext cx="11206419" cy="5355312"/>
          </a:xfrm>
          <a:prstGeom prst="rect">
            <a:avLst/>
          </a:prstGeom>
          <a:noFill/>
        </p:spPr>
        <p:txBody>
          <a:bodyPr wrap="square" rtlCol="0">
            <a:spAutoFit/>
          </a:bodyPr>
          <a:lstStyle/>
          <a:p>
            <a:pPr algn="just"/>
            <a:r>
              <a:rPr lang="en-US" sz="1800" dirty="0">
                <a:solidFill>
                  <a:srgbClr val="103864"/>
                </a:solidFill>
                <a:latin typeface="Sora" panose="020B0604020202020204" charset="0"/>
                <a:cs typeface="Sora" panose="020B0604020202020204" charset="0"/>
              </a:rPr>
              <a:t>1. Profit increase significant, drastic increase in 2016 -2017 years as large as 99.31% .</a:t>
            </a:r>
          </a:p>
          <a:p>
            <a:pPr algn="just"/>
            <a:r>
              <a:rPr lang="en-US" sz="1800" dirty="0">
                <a:solidFill>
                  <a:srgbClr val="103864"/>
                </a:solidFill>
                <a:latin typeface="Sora" panose="020B0604020202020204" charset="0"/>
                <a:cs typeface="Sora" panose="020B0604020202020204" charset="0"/>
              </a:rPr>
              <a:t>2. In the 3 years the highest proportion profit and sum of sold in 2018 years as large as </a:t>
            </a:r>
            <a:r>
              <a:rPr lang="en-ID" sz="1800" dirty="0">
                <a:solidFill>
                  <a:srgbClr val="103864"/>
                </a:solidFill>
                <a:latin typeface="Sora" panose="020B0604020202020204" charset="0"/>
                <a:cs typeface="Sora" panose="020B0604020202020204" charset="0"/>
              </a:rPr>
              <a:t>54.9 % and 54.8 %.</a:t>
            </a:r>
            <a:endParaRPr lang="en-US" sz="1800" dirty="0">
              <a:solidFill>
                <a:srgbClr val="103864"/>
              </a:solidFill>
              <a:latin typeface="Sora" panose="020B0604020202020204" charset="0"/>
              <a:cs typeface="Sora" panose="020B0604020202020204" charset="0"/>
            </a:endParaRPr>
          </a:p>
          <a:p>
            <a:pPr algn="just"/>
            <a:r>
              <a:rPr lang="en-US" sz="1800" dirty="0">
                <a:solidFill>
                  <a:srgbClr val="103864"/>
                </a:solidFill>
                <a:latin typeface="Sora" panose="020B0604020202020204" charset="0"/>
                <a:cs typeface="Sora" panose="020B0604020202020204" charset="0"/>
              </a:rPr>
              <a:t>3. The highest sold out in 3 last years is </a:t>
            </a:r>
            <a:r>
              <a:rPr lang="en-ID" sz="1800" i="1" dirty="0" err="1">
                <a:solidFill>
                  <a:srgbClr val="103864"/>
                </a:solidFill>
                <a:latin typeface="Sora" panose="020B0604020202020204" charset="0"/>
                <a:cs typeface="Sora" panose="020B0604020202020204" charset="0"/>
              </a:rPr>
              <a:t>bed_bath_table</a:t>
            </a:r>
            <a:r>
              <a:rPr lang="en-ID" sz="1800" i="1" dirty="0">
                <a:solidFill>
                  <a:srgbClr val="103864"/>
                </a:solidFill>
                <a:latin typeface="Sora" panose="020B0604020202020204" charset="0"/>
                <a:cs typeface="Sora" panose="020B0604020202020204" charset="0"/>
              </a:rPr>
              <a:t> </a:t>
            </a:r>
            <a:r>
              <a:rPr lang="en-ID" sz="1800" dirty="0">
                <a:solidFill>
                  <a:srgbClr val="103864"/>
                </a:solidFill>
                <a:latin typeface="Sora" panose="020B0604020202020204" charset="0"/>
                <a:cs typeface="Sora" panose="020B0604020202020204" charset="0"/>
              </a:rPr>
              <a:t>product but profit the highest is </a:t>
            </a:r>
            <a:r>
              <a:rPr lang="en-ID" sz="1800" i="1" dirty="0" err="1">
                <a:solidFill>
                  <a:srgbClr val="103864"/>
                </a:solidFill>
                <a:latin typeface="Sora" panose="020B0604020202020204" charset="0"/>
                <a:cs typeface="Sora" panose="020B0604020202020204" charset="0"/>
              </a:rPr>
              <a:t>health_beauty</a:t>
            </a:r>
            <a:r>
              <a:rPr lang="en-ID" sz="1800" dirty="0">
                <a:solidFill>
                  <a:srgbClr val="103864"/>
                </a:solidFill>
                <a:latin typeface="Sora" panose="020B0604020202020204" charset="0"/>
                <a:cs typeface="Sora" panose="020B0604020202020204" charset="0"/>
              </a:rPr>
              <a:t> product, while the lowest is </a:t>
            </a:r>
            <a:r>
              <a:rPr lang="en-ID" sz="1800" i="1" dirty="0" err="1">
                <a:solidFill>
                  <a:srgbClr val="103864"/>
                </a:solidFill>
                <a:latin typeface="Sora" panose="020B0604020202020204" charset="0"/>
                <a:cs typeface="Sora" panose="020B0604020202020204" charset="0"/>
              </a:rPr>
              <a:t>security_and_service</a:t>
            </a:r>
            <a:r>
              <a:rPr lang="en-ID" sz="1800" i="1" dirty="0">
                <a:solidFill>
                  <a:srgbClr val="103864"/>
                </a:solidFill>
                <a:latin typeface="Sora" panose="020B0604020202020204" charset="0"/>
                <a:cs typeface="Sora" panose="020B0604020202020204" charset="0"/>
              </a:rPr>
              <a:t> </a:t>
            </a:r>
            <a:r>
              <a:rPr lang="en-ID" sz="1800" dirty="0">
                <a:solidFill>
                  <a:srgbClr val="103864"/>
                </a:solidFill>
                <a:latin typeface="Sora" panose="020B0604020202020204" charset="0"/>
                <a:cs typeface="Sora" panose="020B0604020202020204" charset="0"/>
              </a:rPr>
              <a:t>product.</a:t>
            </a:r>
          </a:p>
          <a:p>
            <a:pPr algn="just"/>
            <a:r>
              <a:rPr lang="en-ID" sz="1800" dirty="0">
                <a:solidFill>
                  <a:srgbClr val="103864"/>
                </a:solidFill>
                <a:latin typeface="Sora" panose="020B0604020202020204" charset="0"/>
                <a:cs typeface="Sora" panose="020B0604020202020204" charset="0"/>
              </a:rPr>
              <a:t>4. </a:t>
            </a:r>
            <a:r>
              <a:rPr lang="en-US" sz="1800" dirty="0">
                <a:solidFill>
                  <a:srgbClr val="103864"/>
                </a:solidFill>
                <a:latin typeface="Sora" panose="020B0604020202020204" charset="0"/>
                <a:cs typeface="Sora" panose="020B0604020202020204" charset="0"/>
              </a:rPr>
              <a:t>The drastic increase in the </a:t>
            </a:r>
            <a:r>
              <a:rPr lang="en-US" sz="1800" dirty="0" err="1">
                <a:solidFill>
                  <a:srgbClr val="103864"/>
                </a:solidFill>
                <a:latin typeface="Sora" panose="020B0604020202020204" charset="0"/>
                <a:cs typeface="Sora" panose="020B0604020202020204" charset="0"/>
              </a:rPr>
              <a:t>bad_bath_table</a:t>
            </a:r>
            <a:r>
              <a:rPr lang="en-US" sz="1800" dirty="0">
                <a:solidFill>
                  <a:srgbClr val="103864"/>
                </a:solidFill>
                <a:latin typeface="Sora" panose="020B0604020202020204" charset="0"/>
                <a:cs typeface="Sora" panose="020B0604020202020204" charset="0"/>
              </a:rPr>
              <a:t> product in 2016 is not in the top 5 but immediately rose to 1st position in 2017–2018.</a:t>
            </a:r>
          </a:p>
          <a:p>
            <a:pPr algn="just"/>
            <a:r>
              <a:rPr lang="en-US" sz="1800" dirty="0">
                <a:solidFill>
                  <a:srgbClr val="103864"/>
                </a:solidFill>
                <a:latin typeface="Sora" panose="020B0604020202020204" charset="0"/>
                <a:cs typeface="Sora" panose="020B0604020202020204" charset="0"/>
              </a:rPr>
              <a:t>5. In the last 3 years of product fashion category occupying the bottom 5 rankings, this indicates a lack of interest in product fashion from customers.</a:t>
            </a:r>
          </a:p>
          <a:p>
            <a:pPr algn="just"/>
            <a:r>
              <a:rPr lang="en-US" sz="1800" dirty="0">
                <a:solidFill>
                  <a:srgbClr val="103864"/>
                </a:solidFill>
                <a:latin typeface="Sora" panose="020B0604020202020204" charset="0"/>
                <a:cs typeface="Sora" panose="020B0604020202020204" charset="0"/>
              </a:rPr>
              <a:t>6. The region with the highest income category is the highest income region as well.</a:t>
            </a:r>
          </a:p>
          <a:p>
            <a:pPr algn="just"/>
            <a:r>
              <a:rPr lang="en-US" sz="1800" dirty="0">
                <a:solidFill>
                  <a:srgbClr val="103864"/>
                </a:solidFill>
                <a:latin typeface="Sora" panose="020B0604020202020204" charset="0"/>
                <a:cs typeface="Sora" panose="020B0604020202020204" charset="0"/>
              </a:rPr>
              <a:t>7. The big 5 largest product is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product sold in the </a:t>
            </a:r>
            <a:r>
              <a:rPr lang="en-US" sz="1800" dirty="0" err="1">
                <a:solidFill>
                  <a:srgbClr val="103864"/>
                </a:solidFill>
                <a:latin typeface="Sora" panose="020B0604020202020204" charset="0"/>
                <a:cs typeface="Sora" panose="020B0604020202020204" charset="0"/>
              </a:rPr>
              <a:t>Ibitinga</a:t>
            </a:r>
            <a:r>
              <a:rPr lang="en-US" sz="1800" dirty="0">
                <a:solidFill>
                  <a:srgbClr val="103864"/>
                </a:solidFill>
                <a:latin typeface="Sora" panose="020B0604020202020204" charset="0"/>
                <a:cs typeface="Sora" panose="020B0604020202020204" charset="0"/>
              </a:rPr>
              <a:t> region, whereas </a:t>
            </a:r>
            <a:r>
              <a:rPr lang="en-US" sz="1800" dirty="0" err="1">
                <a:solidFill>
                  <a:srgbClr val="103864"/>
                </a:solidFill>
                <a:latin typeface="Sora" panose="020B0604020202020204" charset="0"/>
                <a:cs typeface="Sora" panose="020B0604020202020204" charset="0"/>
              </a:rPr>
              <a:t>health_beauty</a:t>
            </a:r>
            <a:r>
              <a:rPr lang="en-US" sz="1800" dirty="0">
                <a:solidFill>
                  <a:srgbClr val="103864"/>
                </a:solidFill>
                <a:latin typeface="Sora" panose="020B0604020202020204" charset="0"/>
                <a:cs typeface="Sora" panose="020B0604020202020204" charset="0"/>
              </a:rPr>
              <a:t>, </a:t>
            </a:r>
            <a:r>
              <a:rPr lang="en-US" sz="1800" dirty="0" err="1">
                <a:solidFill>
                  <a:srgbClr val="103864"/>
                </a:solidFill>
                <a:latin typeface="Sora" panose="020B0604020202020204" charset="0"/>
                <a:cs typeface="Sora" panose="020B0604020202020204" charset="0"/>
              </a:rPr>
              <a:t>sports_leisure</a:t>
            </a:r>
            <a:r>
              <a:rPr lang="en-US" sz="1800" dirty="0">
                <a:solidFill>
                  <a:srgbClr val="103864"/>
                </a:solidFill>
                <a:latin typeface="Sora" panose="020B0604020202020204" charset="0"/>
                <a:cs typeface="Sora" panose="020B0604020202020204" charset="0"/>
              </a:rPr>
              <a:t>, </a:t>
            </a:r>
            <a:r>
              <a:rPr lang="en-US" sz="1800" dirty="0" err="1">
                <a:solidFill>
                  <a:srgbClr val="103864"/>
                </a:solidFill>
                <a:latin typeface="Sora" panose="020B0604020202020204" charset="0"/>
                <a:cs typeface="Sora" panose="020B0604020202020204" charset="0"/>
              </a:rPr>
              <a:t>computer_accessories</a:t>
            </a:r>
            <a:r>
              <a:rPr lang="en-US" sz="1800" dirty="0">
                <a:solidFill>
                  <a:srgbClr val="103864"/>
                </a:solidFill>
                <a:latin typeface="Sora" panose="020B0604020202020204" charset="0"/>
                <a:cs typeface="Sora" panose="020B0604020202020204" charset="0"/>
              </a:rPr>
              <a:t>, and </a:t>
            </a:r>
            <a:r>
              <a:rPr lang="en-US" sz="1800" dirty="0" err="1">
                <a:solidFill>
                  <a:srgbClr val="103864"/>
                </a:solidFill>
                <a:latin typeface="Sora" panose="020B0604020202020204" charset="0"/>
                <a:cs typeface="Sora" panose="020B0604020202020204" charset="0"/>
              </a:rPr>
              <a:t>furniture_decor</a:t>
            </a:r>
            <a:r>
              <a:rPr lang="en-US" sz="1800" dirty="0">
                <a:solidFill>
                  <a:srgbClr val="103864"/>
                </a:solidFill>
                <a:latin typeface="Sora" panose="020B0604020202020204" charset="0"/>
                <a:cs typeface="Sora" panose="020B0604020202020204" charset="0"/>
              </a:rPr>
              <a:t> products are dominated by the Sao Paulo region.</a:t>
            </a:r>
          </a:p>
          <a:p>
            <a:pPr algn="just"/>
            <a:r>
              <a:rPr lang="en-US" sz="1800" dirty="0">
                <a:solidFill>
                  <a:srgbClr val="103864"/>
                </a:solidFill>
                <a:latin typeface="Sora" panose="020B0604020202020204" charset="0"/>
                <a:cs typeface="Sora" panose="020B0604020202020204" charset="0"/>
              </a:rPr>
              <a:t>8. The highest income is in the Sao Paulo region and State SP because a lot of the big category 5 products are there.</a:t>
            </a:r>
          </a:p>
          <a:p>
            <a:pPr algn="just"/>
            <a:r>
              <a:rPr lang="en-US" sz="1800" dirty="0">
                <a:solidFill>
                  <a:srgbClr val="103864"/>
                </a:solidFill>
                <a:latin typeface="Sora" panose="020B0604020202020204" charset="0"/>
                <a:cs typeface="Sora" panose="020B0604020202020204" charset="0"/>
              </a:rPr>
              <a:t>9. Total customer reviews are dominated with a score_5 of 57.6% and the most in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products but need to be improved also because they include score_1 as well. The score_5 producing region and score_1 on that product is </a:t>
            </a:r>
            <a:r>
              <a:rPr lang="en-US" sz="1800" dirty="0" err="1">
                <a:solidFill>
                  <a:srgbClr val="103864"/>
                </a:solidFill>
                <a:latin typeface="Sora" panose="020B0604020202020204" charset="0"/>
                <a:cs typeface="Sora" panose="020B0604020202020204" charset="0"/>
              </a:rPr>
              <a:t>Ibitinga</a:t>
            </a:r>
            <a:r>
              <a:rPr lang="en-US" sz="1800" dirty="0">
                <a:solidFill>
                  <a:srgbClr val="103864"/>
                </a:solidFill>
                <a:latin typeface="Sora" panose="020B0604020202020204" charset="0"/>
                <a:cs typeface="Sora" panose="020B0604020202020204" charset="0"/>
              </a:rPr>
              <a:t>. Whereas </a:t>
            </a:r>
            <a:r>
              <a:rPr lang="en-US" sz="1800" dirty="0" err="1">
                <a:solidFill>
                  <a:srgbClr val="103864"/>
                </a:solidFill>
                <a:latin typeface="Sora" panose="020B0604020202020204" charset="0"/>
                <a:cs typeface="Sora" panose="020B0604020202020204" charset="0"/>
              </a:rPr>
              <a:t>health_beauty</a:t>
            </a:r>
            <a:r>
              <a:rPr lang="en-US" sz="1800" dirty="0">
                <a:solidFill>
                  <a:srgbClr val="103864"/>
                </a:solidFill>
                <a:latin typeface="Sora" panose="020B0604020202020204" charset="0"/>
                <a:cs typeface="Sora" panose="020B0604020202020204" charset="0"/>
              </a:rPr>
              <a:t> has score_5 and score_1 to the 2nd highest and is in the Sao Paulo region</a:t>
            </a:r>
            <a:endParaRPr lang="en-ID" sz="18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8660028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err="1">
                <a:solidFill>
                  <a:srgbClr val="103864"/>
                </a:solidFill>
                <a:latin typeface="Sora"/>
                <a:ea typeface="Sora"/>
                <a:cs typeface="Sora"/>
                <a:sym typeface="Sora"/>
              </a:rPr>
              <a:t>Conclution</a:t>
            </a:r>
            <a:r>
              <a:rPr lang="en-US" sz="3200" dirty="0">
                <a:solidFill>
                  <a:srgbClr val="103864"/>
                </a:solidFill>
                <a:latin typeface="Sora"/>
                <a:ea typeface="Sora"/>
                <a:cs typeface="Sora"/>
                <a:sym typeface="Sora"/>
              </a:rPr>
              <a:t> :</a:t>
            </a:r>
          </a:p>
        </p:txBody>
      </p:sp>
      <p:sp>
        <p:nvSpPr>
          <p:cNvPr id="4" name="TextBox 3">
            <a:extLst>
              <a:ext uri="{FF2B5EF4-FFF2-40B4-BE49-F238E27FC236}">
                <a16:creationId xmlns:a16="http://schemas.microsoft.com/office/drawing/2014/main" id="{4ACCF86C-AB13-F4CA-26A6-BF2F953B4A66}"/>
              </a:ext>
            </a:extLst>
          </p:cNvPr>
          <p:cNvSpPr txBox="1"/>
          <p:nvPr/>
        </p:nvSpPr>
        <p:spPr>
          <a:xfrm>
            <a:off x="395250" y="1272852"/>
            <a:ext cx="11206419" cy="3970318"/>
          </a:xfrm>
          <a:prstGeom prst="rect">
            <a:avLst/>
          </a:prstGeom>
          <a:noFill/>
        </p:spPr>
        <p:txBody>
          <a:bodyPr wrap="square" rtlCol="0">
            <a:spAutoFit/>
          </a:bodyPr>
          <a:lstStyle/>
          <a:p>
            <a:pPr algn="just"/>
            <a:r>
              <a:rPr lang="en-US" sz="1800" dirty="0">
                <a:solidFill>
                  <a:srgbClr val="103864"/>
                </a:solidFill>
                <a:latin typeface="Sora" panose="020B0604020202020204" charset="0"/>
                <a:cs typeface="Sora" panose="020B0604020202020204" charset="0"/>
              </a:rPr>
              <a:t>10. Of the publication of the photo published, the publication of 1x affects the number of purchases and is dominated by what is now the highest product of product.</a:t>
            </a:r>
          </a:p>
          <a:p>
            <a:pPr algn="just"/>
            <a:r>
              <a:rPr lang="en-US" sz="1800" dirty="0">
                <a:solidFill>
                  <a:srgbClr val="103864"/>
                </a:solidFill>
                <a:latin typeface="Sora" panose="020B0604020202020204" charset="0"/>
                <a:cs typeface="Sora" panose="020B0604020202020204" charset="0"/>
              </a:rPr>
              <a:t>11. The sum of order that get canceled by customer the highest is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product in Region Sao Paulo and State SP.</a:t>
            </a:r>
          </a:p>
          <a:p>
            <a:pPr algn="just"/>
            <a:r>
              <a:rPr lang="en-US" sz="1800" dirty="0">
                <a:solidFill>
                  <a:srgbClr val="103864"/>
                </a:solidFill>
                <a:latin typeface="Sora" panose="020B0604020202020204" charset="0"/>
                <a:cs typeface="Sora" panose="020B0604020202020204" charset="0"/>
              </a:rPr>
              <a:t>12. Behavior time of purchase from customer in at 16:00 pm, on Sunday, and in </a:t>
            </a:r>
            <a:r>
              <a:rPr lang="en-US" sz="1800" dirty="0" err="1">
                <a:solidFill>
                  <a:srgbClr val="103864"/>
                </a:solidFill>
                <a:latin typeface="Sora" panose="020B0604020202020204" charset="0"/>
                <a:cs typeface="Sora" panose="020B0604020202020204" charset="0"/>
              </a:rPr>
              <a:t>Agustus</a:t>
            </a:r>
            <a:r>
              <a:rPr lang="en-US" sz="1800" dirty="0">
                <a:solidFill>
                  <a:srgbClr val="103864"/>
                </a:solidFill>
                <a:latin typeface="Sora" panose="020B0604020202020204" charset="0"/>
                <a:cs typeface="Sora" panose="020B0604020202020204" charset="0"/>
              </a:rPr>
              <a:t>. The product include highest is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and the region is Sao Paulo.</a:t>
            </a:r>
          </a:p>
          <a:p>
            <a:pPr algn="just"/>
            <a:r>
              <a:rPr lang="en-US" sz="1800" dirty="0">
                <a:solidFill>
                  <a:srgbClr val="103864"/>
                </a:solidFill>
                <a:latin typeface="Sora" panose="020B0604020202020204" charset="0"/>
                <a:cs typeface="Sora" panose="020B0604020202020204" charset="0"/>
              </a:rPr>
              <a:t>13. Behavior seller obtain trending delivery is 10 days, delivery &lt;= 14 days as big as 60% and delivery &gt; 14 days domination by product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in the region Sao Paulo.</a:t>
            </a:r>
          </a:p>
          <a:p>
            <a:pPr algn="just"/>
            <a:r>
              <a:rPr lang="en-US" sz="1800" dirty="0">
                <a:solidFill>
                  <a:srgbClr val="103864"/>
                </a:solidFill>
                <a:latin typeface="Sora" panose="020B0604020202020204" charset="0"/>
                <a:cs typeface="Sora" panose="020B0604020202020204" charset="0"/>
              </a:rPr>
              <a:t>14. Product that have income the largest exist 3 product with delivery most expensive as big as 57.33 $ is </a:t>
            </a:r>
            <a:r>
              <a:rPr lang="en-US" sz="1800" dirty="0" err="1">
                <a:solidFill>
                  <a:srgbClr val="103864"/>
                </a:solidFill>
                <a:latin typeface="Sora" panose="020B0604020202020204" charset="0"/>
                <a:cs typeface="Sora" panose="020B0604020202020204" charset="0"/>
              </a:rPr>
              <a:t>furniture_decor</a:t>
            </a:r>
            <a:r>
              <a:rPr lang="en-US" sz="1800" dirty="0">
                <a:solidFill>
                  <a:srgbClr val="103864"/>
                </a:solidFill>
                <a:latin typeface="Sora" panose="020B0604020202020204" charset="0"/>
                <a:cs typeface="Sora" panose="020B0604020202020204" charset="0"/>
              </a:rPr>
              <a:t>, </a:t>
            </a:r>
            <a:r>
              <a:rPr lang="en-US" sz="1800" dirty="0" err="1">
                <a:solidFill>
                  <a:srgbClr val="103864"/>
                </a:solidFill>
                <a:latin typeface="Sora" panose="020B0604020202020204" charset="0"/>
                <a:cs typeface="Sora" panose="020B0604020202020204" charset="0"/>
              </a:rPr>
              <a:t>health_beauty</a:t>
            </a:r>
            <a:r>
              <a:rPr lang="en-US" sz="1800" dirty="0">
                <a:solidFill>
                  <a:srgbClr val="103864"/>
                </a:solidFill>
                <a:latin typeface="Sora" panose="020B0604020202020204" charset="0"/>
                <a:cs typeface="Sora" panose="020B0604020202020204" charset="0"/>
              </a:rPr>
              <a:t>, dan </a:t>
            </a:r>
            <a:r>
              <a:rPr lang="en-US" sz="1800" dirty="0" err="1">
                <a:solidFill>
                  <a:srgbClr val="103864"/>
                </a:solidFill>
                <a:latin typeface="Sora" panose="020B0604020202020204" charset="0"/>
                <a:cs typeface="Sora" panose="020B0604020202020204" charset="0"/>
              </a:rPr>
              <a:t>Bed_bath_table</a:t>
            </a:r>
            <a:r>
              <a:rPr lang="en-US" sz="1800" dirty="0">
                <a:solidFill>
                  <a:srgbClr val="103864"/>
                </a:solidFill>
                <a:latin typeface="Sora" panose="020B0604020202020204" charset="0"/>
                <a:cs typeface="Sora" panose="020B0604020202020204" charset="0"/>
              </a:rPr>
              <a:t> in the region Sao Paulo.</a:t>
            </a:r>
          </a:p>
          <a:p>
            <a:pPr algn="just"/>
            <a:r>
              <a:rPr lang="en-US" sz="1800" dirty="0">
                <a:solidFill>
                  <a:srgbClr val="103864"/>
                </a:solidFill>
                <a:latin typeface="Sora" panose="020B0604020202020204" charset="0"/>
                <a:cs typeface="Sora" panose="020B0604020202020204" charset="0"/>
              </a:rPr>
              <a:t>15. A trendline between price and </a:t>
            </a:r>
            <a:r>
              <a:rPr lang="en-US" sz="1800" dirty="0" err="1">
                <a:solidFill>
                  <a:srgbClr val="103864"/>
                </a:solidFill>
                <a:latin typeface="Sora" panose="020B0604020202020204" charset="0"/>
                <a:cs typeface="Sora" panose="020B0604020202020204" charset="0"/>
              </a:rPr>
              <a:t>freightghtvalue</a:t>
            </a:r>
            <a:r>
              <a:rPr lang="en-US" sz="1800" dirty="0">
                <a:solidFill>
                  <a:srgbClr val="103864"/>
                </a:solidFill>
                <a:latin typeface="Sora" panose="020B0604020202020204" charset="0"/>
                <a:cs typeface="Sora" panose="020B0604020202020204" charset="0"/>
              </a:rPr>
              <a:t> is a liner and a correlation of the data at 0.44 which means its value is directly </a:t>
            </a:r>
            <a:r>
              <a:rPr lang="en-US" sz="1800" dirty="0" err="1">
                <a:solidFill>
                  <a:srgbClr val="103864"/>
                </a:solidFill>
                <a:latin typeface="Sora" panose="020B0604020202020204" charset="0"/>
                <a:cs typeface="Sora" panose="020B0604020202020204" charset="0"/>
              </a:rPr>
              <a:t>proported</a:t>
            </a:r>
            <a:r>
              <a:rPr lang="en-US" sz="1800" dirty="0">
                <a:solidFill>
                  <a:srgbClr val="103864"/>
                </a:solidFill>
                <a:latin typeface="Sora" panose="020B0604020202020204" charset="0"/>
                <a:cs typeface="Sora" panose="020B0604020202020204" charset="0"/>
              </a:rPr>
              <a:t>.</a:t>
            </a:r>
          </a:p>
          <a:p>
            <a:pPr algn="just"/>
            <a:r>
              <a:rPr lang="en-US" sz="1800" dirty="0">
                <a:solidFill>
                  <a:srgbClr val="103864"/>
                </a:solidFill>
                <a:latin typeface="Sora" panose="020B0604020202020204" charset="0"/>
                <a:cs typeface="Sora" panose="020B0604020202020204" charset="0"/>
              </a:rPr>
              <a:t>16. The previous root cause product quality and the seller's treatment to customers are crucial to increasing corporate profits.</a:t>
            </a:r>
            <a:endParaRPr lang="en-ID" sz="18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3157905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Future Research</a:t>
            </a:r>
          </a:p>
        </p:txBody>
      </p:sp>
    </p:spTree>
    <p:extLst>
      <p:ext uri="{BB962C8B-B14F-4D97-AF65-F5344CB8AC3E}">
        <p14:creationId xmlns:p14="http://schemas.microsoft.com/office/powerpoint/2010/main" val="30152863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Future Research :</a:t>
            </a:r>
          </a:p>
        </p:txBody>
      </p:sp>
      <p:sp>
        <p:nvSpPr>
          <p:cNvPr id="4" name="TextBox 3">
            <a:extLst>
              <a:ext uri="{FF2B5EF4-FFF2-40B4-BE49-F238E27FC236}">
                <a16:creationId xmlns:a16="http://schemas.microsoft.com/office/drawing/2014/main" id="{4ACCF86C-AB13-F4CA-26A6-BF2F953B4A66}"/>
              </a:ext>
            </a:extLst>
          </p:cNvPr>
          <p:cNvSpPr txBox="1"/>
          <p:nvPr/>
        </p:nvSpPr>
        <p:spPr>
          <a:xfrm>
            <a:off x="395250" y="1272852"/>
            <a:ext cx="11206419" cy="2031325"/>
          </a:xfrm>
          <a:prstGeom prst="rect">
            <a:avLst/>
          </a:prstGeom>
          <a:noFill/>
        </p:spPr>
        <p:txBody>
          <a:bodyPr wrap="square" rtlCol="0">
            <a:spAutoFit/>
          </a:bodyPr>
          <a:lstStyle/>
          <a:p>
            <a:pPr algn="just"/>
            <a:r>
              <a:rPr lang="en-US" sz="1800" dirty="0">
                <a:solidFill>
                  <a:srgbClr val="103864"/>
                </a:solidFill>
                <a:latin typeface="Sora" panose="020B0604020202020204" charset="0"/>
                <a:cs typeface="Sora" panose="020B0604020202020204" charset="0"/>
              </a:rPr>
              <a:t>From analysis and previous conclusions it is expected to focus on improving product </a:t>
            </a:r>
            <a:r>
              <a:rPr lang="en-US" sz="1800" dirty="0" err="1">
                <a:solidFill>
                  <a:srgbClr val="103864"/>
                </a:solidFill>
                <a:latin typeface="Sora" panose="020B0604020202020204" charset="0"/>
                <a:cs typeface="Sora" panose="020B0604020202020204" charset="0"/>
              </a:rPr>
              <a:t>bed_table</a:t>
            </a:r>
            <a:r>
              <a:rPr lang="en-US" sz="1800" dirty="0">
                <a:solidFill>
                  <a:srgbClr val="103864"/>
                </a:solidFill>
                <a:latin typeface="Sora" panose="020B0604020202020204" charset="0"/>
                <a:cs typeface="Sora" panose="020B0604020202020204" charset="0"/>
              </a:rPr>
              <a:t> and region Sao Paulo and state SP because of the high selling and yet the seller in the region is only bad enough than other product </a:t>
            </a:r>
            <a:r>
              <a:rPr lang="en-US" sz="1800">
                <a:solidFill>
                  <a:srgbClr val="103864"/>
                </a:solidFill>
                <a:latin typeface="Sora" panose="020B0604020202020204" charset="0"/>
                <a:cs typeface="Sora" panose="020B0604020202020204" charset="0"/>
              </a:rPr>
              <a:t>and regions. </a:t>
            </a:r>
            <a:r>
              <a:rPr lang="en-US" sz="1800" dirty="0">
                <a:solidFill>
                  <a:srgbClr val="103864"/>
                </a:solidFill>
                <a:latin typeface="Sora" panose="020B0604020202020204" charset="0"/>
                <a:cs typeface="Sora" panose="020B0604020202020204" charset="0"/>
              </a:rPr>
              <a:t>Product and the region get the review_score_1 the highest and longest delivery (&gt;14 days), get most canceled by customer, and most expensive deliveries. Product fashion needs to improvement because of the lack of interest in the product. If you want to do a massive seller discount can do it at 4:00 p.m. on Sunday, and in August that is the most purchase behavior by customers.</a:t>
            </a:r>
            <a:endParaRPr lang="en-ID" sz="18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27057356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95250" y="307463"/>
            <a:ext cx="11401500" cy="1325700"/>
          </a:xfrm>
          <a:prstGeom prst="rect">
            <a:avLst/>
          </a:prstGeom>
          <a:noFill/>
          <a:ln>
            <a:noFill/>
          </a:ln>
        </p:spPr>
        <p:txBody>
          <a:bodyPr spcFirstLastPara="1" wrap="square" lIns="91425" tIns="45700" rIns="91425" bIns="45700" anchor="ctr" anchorCtr="0">
            <a:normAutofit/>
          </a:bodyPr>
          <a:lstStyle/>
          <a:p>
            <a:pPr>
              <a:lnSpc>
                <a:spcPct val="100000"/>
              </a:lnSpc>
              <a:buSzPts val="2000"/>
            </a:pPr>
            <a:r>
              <a:rPr lang="en-US" sz="3200" dirty="0">
                <a:solidFill>
                  <a:srgbClr val="103864"/>
                </a:solidFill>
                <a:latin typeface="Sora"/>
                <a:ea typeface="Sora"/>
                <a:cs typeface="Sora"/>
                <a:sym typeface="Sora"/>
              </a:rPr>
              <a:t>Link Full </a:t>
            </a:r>
            <a:r>
              <a:rPr lang="en-US" sz="3200" dirty="0" err="1">
                <a:solidFill>
                  <a:srgbClr val="103864"/>
                </a:solidFill>
                <a:latin typeface="Sora"/>
                <a:ea typeface="Sora"/>
                <a:cs typeface="Sora"/>
                <a:sym typeface="Sora"/>
              </a:rPr>
              <a:t>Anlysis</a:t>
            </a:r>
            <a:r>
              <a:rPr lang="en-US" sz="3200" dirty="0">
                <a:solidFill>
                  <a:srgbClr val="103864"/>
                </a:solidFill>
                <a:latin typeface="Sora"/>
                <a:ea typeface="Sora"/>
                <a:cs typeface="Sora"/>
                <a:sym typeface="Sora"/>
              </a:rPr>
              <a:t> and Code :</a:t>
            </a:r>
          </a:p>
        </p:txBody>
      </p:sp>
      <p:sp>
        <p:nvSpPr>
          <p:cNvPr id="4" name="TextBox 3">
            <a:extLst>
              <a:ext uri="{FF2B5EF4-FFF2-40B4-BE49-F238E27FC236}">
                <a16:creationId xmlns:a16="http://schemas.microsoft.com/office/drawing/2014/main" id="{4ACCF86C-AB13-F4CA-26A6-BF2F953B4A66}"/>
              </a:ext>
            </a:extLst>
          </p:cNvPr>
          <p:cNvSpPr txBox="1"/>
          <p:nvPr/>
        </p:nvSpPr>
        <p:spPr>
          <a:xfrm>
            <a:off x="395250" y="1309997"/>
            <a:ext cx="11206419" cy="2308324"/>
          </a:xfrm>
          <a:prstGeom prst="rect">
            <a:avLst/>
          </a:prstGeom>
          <a:noFill/>
        </p:spPr>
        <p:txBody>
          <a:bodyPr wrap="square" rtlCol="0">
            <a:spAutoFit/>
          </a:bodyPr>
          <a:lstStyle/>
          <a:p>
            <a:r>
              <a:rPr lang="en-US" sz="1800" dirty="0">
                <a:solidFill>
                  <a:srgbClr val="103864"/>
                </a:solidFill>
                <a:latin typeface="Sora" panose="020B0604020202020204" charset="0"/>
                <a:cs typeface="Sora" panose="020B0604020202020204" charset="0"/>
              </a:rPr>
              <a:t>Link for full code : </a:t>
            </a:r>
          </a:p>
          <a:p>
            <a:r>
              <a:rPr lang="en-US" sz="1800" dirty="0">
                <a:solidFill>
                  <a:srgbClr val="103864"/>
                </a:solidFill>
                <a:latin typeface="Sora" panose="020B0604020202020204" charset="0"/>
                <a:cs typeface="Sora" panose="020B0604020202020204" charset="0"/>
                <a:hlinkClick r:id="rId3"/>
              </a:rPr>
              <a:t>https://github.com/pompymandislian/Python_Analysis-Product-Based-On-Behavior-Seller-and-Customer</a:t>
            </a:r>
            <a:endParaRPr lang="en-US" sz="1800" dirty="0">
              <a:solidFill>
                <a:srgbClr val="103864"/>
              </a:solidFill>
              <a:latin typeface="Sora" panose="020B0604020202020204" charset="0"/>
              <a:cs typeface="Sora" panose="020B0604020202020204" charset="0"/>
            </a:endParaRPr>
          </a:p>
          <a:p>
            <a:endParaRPr lang="en-US" sz="1800" dirty="0">
              <a:solidFill>
                <a:srgbClr val="103864"/>
              </a:solidFill>
              <a:latin typeface="Sora" panose="020B0604020202020204" charset="0"/>
              <a:cs typeface="Sora" panose="020B0604020202020204" charset="0"/>
            </a:endParaRPr>
          </a:p>
          <a:p>
            <a:r>
              <a:rPr lang="en-US" sz="1800" dirty="0">
                <a:solidFill>
                  <a:srgbClr val="103864"/>
                </a:solidFill>
                <a:latin typeface="Sora" panose="020B0604020202020204" charset="0"/>
                <a:cs typeface="Sora" panose="020B0604020202020204" charset="0"/>
              </a:rPr>
              <a:t>Link for Full Analysis in Medium:</a:t>
            </a:r>
          </a:p>
          <a:p>
            <a:r>
              <a:rPr lang="en-US" sz="1800" dirty="0">
                <a:solidFill>
                  <a:schemeClr val="accent1"/>
                </a:solidFill>
                <a:latin typeface="Sora" panose="020B0604020202020204" charset="0"/>
                <a:cs typeface="Sora" panose="020B0604020202020204" charset="0"/>
              </a:rPr>
              <a:t>https://medium.com/@mandispompy/analysis-product-based-on-behavior-seller-and-customer-e064f362b560</a:t>
            </a:r>
          </a:p>
          <a:p>
            <a:endParaRPr lang="en-ID" sz="18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21615123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Thankyou! (^_^)</a:t>
            </a:r>
          </a:p>
        </p:txBody>
      </p:sp>
    </p:spTree>
    <p:extLst>
      <p:ext uri="{BB962C8B-B14F-4D97-AF65-F5344CB8AC3E}">
        <p14:creationId xmlns:p14="http://schemas.microsoft.com/office/powerpoint/2010/main" val="167359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Introduction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289711"/>
            <a:ext cx="11401542" cy="1325563"/>
          </a:xfrm>
          <a:prstGeom prst="rect">
            <a:avLst/>
          </a:prstGeom>
          <a:noFill/>
          <a:ln>
            <a:noFill/>
          </a:ln>
        </p:spPr>
        <p:txBody>
          <a:bodyPr spcFirstLastPara="1" wrap="square" lIns="91425" tIns="45700" rIns="91425" bIns="45700" anchor="ctr" anchorCtr="0">
            <a:normAutofit/>
          </a:bodyPr>
          <a:lstStyle/>
          <a:p>
            <a:r>
              <a:rPr lang="en-US" sz="3200" dirty="0">
                <a:solidFill>
                  <a:srgbClr val="103864"/>
                </a:solidFill>
                <a:latin typeface="Sora"/>
                <a:ea typeface="Sora"/>
                <a:cs typeface="Sora"/>
                <a:sym typeface="Sora"/>
              </a:rPr>
              <a:t>Introduction:</a:t>
            </a:r>
            <a:endParaRPr dirty="0"/>
          </a:p>
        </p:txBody>
      </p:sp>
      <p:sp>
        <p:nvSpPr>
          <p:cNvPr id="2" name="Google Shape;198;p4">
            <a:extLst>
              <a:ext uri="{FF2B5EF4-FFF2-40B4-BE49-F238E27FC236}">
                <a16:creationId xmlns:a16="http://schemas.microsoft.com/office/drawing/2014/main" id="{D984FAC4-4106-F5F7-0DD1-549D339FEF79}"/>
              </a:ext>
            </a:extLst>
          </p:cNvPr>
          <p:cNvSpPr txBox="1"/>
          <p:nvPr/>
        </p:nvSpPr>
        <p:spPr>
          <a:xfrm>
            <a:off x="401515" y="1584375"/>
            <a:ext cx="11388900" cy="1323399"/>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103864"/>
              </a:buClr>
              <a:buSzPts val="2000"/>
            </a:pPr>
            <a:r>
              <a:rPr lang="en-US" sz="2000" dirty="0">
                <a:solidFill>
                  <a:srgbClr val="103864"/>
                </a:solidFill>
                <a:latin typeface="Sora"/>
                <a:ea typeface="Sora"/>
                <a:cs typeface="Sora"/>
                <a:sym typeface="Sora"/>
              </a:rPr>
              <a:t>a marketplace company in the Nation Brazil sell a few product and each regions have different behavior from seller and customer. That difference started from score review product most preferred or not by customer. For we want to know behavior must analysis a few factor to improve income company in the future.</a:t>
            </a:r>
            <a:endParaRPr sz="2000" dirty="0">
              <a:solidFill>
                <a:srgbClr val="103864"/>
              </a:solidFill>
              <a:latin typeface="Sora"/>
              <a:ea typeface="Sora"/>
              <a:cs typeface="Sora"/>
              <a:sym typeface="Sor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Description Data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Description Data :</a:t>
            </a:r>
          </a:p>
        </p:txBody>
      </p:sp>
      <p:sp>
        <p:nvSpPr>
          <p:cNvPr id="2" name="Google Shape;222;g142ad2f6649_0_79">
            <a:extLst>
              <a:ext uri="{FF2B5EF4-FFF2-40B4-BE49-F238E27FC236}">
                <a16:creationId xmlns:a16="http://schemas.microsoft.com/office/drawing/2014/main" id="{E1EA49F5-0C88-B722-7111-0FBBF79DDA50}"/>
              </a:ext>
            </a:extLst>
          </p:cNvPr>
          <p:cNvSpPr txBox="1"/>
          <p:nvPr/>
        </p:nvSpPr>
        <p:spPr>
          <a:xfrm>
            <a:off x="388943" y="1490107"/>
            <a:ext cx="11388900" cy="5940047"/>
          </a:xfrm>
          <a:prstGeom prst="rect">
            <a:avLst/>
          </a:prstGeom>
          <a:noFill/>
          <a:ln>
            <a:noFill/>
          </a:ln>
        </p:spPr>
        <p:txBody>
          <a:bodyPr spcFirstLastPara="1" wrap="square" lIns="91425" tIns="45700" rIns="91425" bIns="45700" anchor="t" anchorCtr="0">
            <a:spAutoFit/>
          </a:bodyPr>
          <a:lstStyle/>
          <a:p>
            <a:pPr>
              <a:buClr>
                <a:srgbClr val="103864"/>
              </a:buClr>
              <a:buSzPts val="2000"/>
            </a:pPr>
            <a:r>
              <a:rPr lang="en-US" sz="2000" dirty="0">
                <a:solidFill>
                  <a:srgbClr val="103864"/>
                </a:solidFill>
                <a:latin typeface="Sora" panose="020B0604020202020204" charset="0"/>
                <a:cs typeface="Sora" panose="020B0604020202020204" charset="0"/>
              </a:rPr>
              <a:t>File name is </a:t>
            </a:r>
            <a:r>
              <a:rPr lang="en-US" sz="2000" i="1" dirty="0" err="1">
                <a:solidFill>
                  <a:srgbClr val="103864"/>
                </a:solidFill>
                <a:latin typeface="Sora" panose="020B0604020202020204" charset="0"/>
                <a:cs typeface="Sora" panose="020B0604020202020204" charset="0"/>
              </a:rPr>
              <a:t>olist.db</a:t>
            </a:r>
            <a:endParaRPr lang="en-US" sz="2000" i="1" dirty="0">
              <a:solidFill>
                <a:srgbClr val="103864"/>
              </a:solidFill>
              <a:latin typeface="Sora" panose="020B0604020202020204" charset="0"/>
              <a:cs typeface="Sora" panose="020B0604020202020204" charset="0"/>
            </a:endParaRPr>
          </a:p>
          <a:p>
            <a:pPr>
              <a:buClr>
                <a:srgbClr val="103864"/>
              </a:buClr>
              <a:buSzPts val="2000"/>
            </a:pPr>
            <a:endParaRPr lang="en-US" sz="2000" i="1" dirty="0">
              <a:solidFill>
                <a:srgbClr val="103864"/>
              </a:solidFill>
              <a:latin typeface="Sora" panose="020B0604020202020204" charset="0"/>
              <a:cs typeface="Sora" panose="020B0604020202020204" charset="0"/>
            </a:endParaRPr>
          </a:p>
          <a:p>
            <a:pPr marL="342900" indent="-342900">
              <a:buClr>
                <a:srgbClr val="103864"/>
              </a:buClr>
              <a:buSzPts val="2000"/>
              <a:buFont typeface="Wingdings" panose="05000000000000000000" pitchFamily="2" charset="2"/>
              <a:buChar char="§"/>
            </a:pPr>
            <a:r>
              <a:rPr lang="en-US" sz="2000" dirty="0">
                <a:solidFill>
                  <a:srgbClr val="103864"/>
                </a:solidFill>
                <a:latin typeface="Sora" panose="020B0604020202020204" charset="0"/>
                <a:cs typeface="Sora" panose="020B0604020202020204" charset="0"/>
              </a:rPr>
              <a:t>Data name for analysis :</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olist_order_reviews_dataset</a:t>
            </a:r>
            <a:r>
              <a:rPr lang="en-ID" sz="2000" dirty="0">
                <a:solidFill>
                  <a:srgbClr val="103864"/>
                </a:solidFill>
                <a:latin typeface="Sora" panose="020B0604020202020204" charset="0"/>
                <a:cs typeface="Sora" panose="020B0604020202020204" charset="0"/>
              </a:rPr>
              <a:t>.</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olist_order_dataset</a:t>
            </a:r>
            <a:r>
              <a:rPr lang="en-ID" sz="2000" dirty="0">
                <a:solidFill>
                  <a:srgbClr val="103864"/>
                </a:solidFill>
                <a:latin typeface="Sora" panose="020B0604020202020204" charset="0"/>
                <a:cs typeface="Sora" panose="020B0604020202020204" charset="0"/>
              </a:rPr>
              <a:t>.</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olist_order_items_dataset</a:t>
            </a:r>
            <a:r>
              <a:rPr lang="en-ID" sz="2000" dirty="0">
                <a:solidFill>
                  <a:srgbClr val="103864"/>
                </a:solidFill>
                <a:latin typeface="Sora" panose="020B0604020202020204" charset="0"/>
                <a:cs typeface="Sora" panose="020B0604020202020204" charset="0"/>
              </a:rPr>
              <a:t>.</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olist_products_dataset</a:t>
            </a:r>
            <a:r>
              <a:rPr lang="en-ID" sz="2000" dirty="0">
                <a:solidFill>
                  <a:srgbClr val="103864"/>
                </a:solidFill>
                <a:latin typeface="Sora" panose="020B0604020202020204" charset="0"/>
                <a:cs typeface="Sora" panose="020B0604020202020204" charset="0"/>
              </a:rPr>
              <a:t>.</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product_category_name_translation</a:t>
            </a:r>
            <a:r>
              <a:rPr lang="en-ID" sz="2000" dirty="0">
                <a:solidFill>
                  <a:srgbClr val="103864"/>
                </a:solidFill>
                <a:latin typeface="Sora" panose="020B0604020202020204" charset="0"/>
                <a:cs typeface="Sora" panose="020B0604020202020204" charset="0"/>
              </a:rPr>
              <a:t>.</a:t>
            </a:r>
          </a:p>
          <a:p>
            <a:r>
              <a:rPr lang="en-ID" sz="2000" dirty="0">
                <a:solidFill>
                  <a:srgbClr val="103864"/>
                </a:solidFill>
                <a:latin typeface="Sora" panose="020B0604020202020204" charset="0"/>
                <a:cs typeface="Sora" panose="020B0604020202020204" charset="0"/>
              </a:rPr>
              <a:t>	- </a:t>
            </a:r>
            <a:r>
              <a:rPr lang="en-ID" sz="2000" dirty="0" err="1">
                <a:solidFill>
                  <a:srgbClr val="103864"/>
                </a:solidFill>
                <a:latin typeface="Sora" panose="020B0604020202020204" charset="0"/>
                <a:cs typeface="Sora" panose="020B0604020202020204" charset="0"/>
              </a:rPr>
              <a:t>olist_sellers_dataset</a:t>
            </a:r>
            <a:r>
              <a:rPr lang="en-ID" sz="2000" dirty="0">
                <a:solidFill>
                  <a:srgbClr val="103864"/>
                </a:solidFill>
                <a:latin typeface="Sora" panose="020B0604020202020204" charset="0"/>
                <a:cs typeface="Sora" panose="020B0604020202020204" charset="0"/>
              </a:rPr>
              <a:t>.</a:t>
            </a:r>
          </a:p>
          <a:p>
            <a:endParaRPr lang="en-ID" sz="2000" dirty="0">
              <a:solidFill>
                <a:srgbClr val="103864"/>
              </a:solidFill>
              <a:latin typeface="Sora" panose="020B0604020202020204" charset="0"/>
              <a:cs typeface="Sora" panose="020B0604020202020204" charset="0"/>
            </a:endParaRPr>
          </a:p>
          <a:p>
            <a:pPr marL="342900" indent="-342900">
              <a:buClr>
                <a:srgbClr val="103864"/>
              </a:buClr>
              <a:buSzPts val="2000"/>
              <a:buFont typeface="Wingdings" panose="05000000000000000000" pitchFamily="2" charset="2"/>
              <a:buChar char="§"/>
            </a:pPr>
            <a:r>
              <a:rPr lang="en-US" sz="2000" dirty="0">
                <a:solidFill>
                  <a:srgbClr val="103864"/>
                </a:solidFill>
                <a:latin typeface="Sora" panose="020B0604020202020204" charset="0"/>
                <a:cs typeface="Sora" panose="020B0604020202020204" charset="0"/>
              </a:rPr>
              <a:t>Select table for analysis from previous list data :</a:t>
            </a:r>
          </a:p>
          <a:p>
            <a:pPr>
              <a:buClr>
                <a:srgbClr val="103864"/>
              </a:buClr>
              <a:buSzPts val="2000"/>
            </a:pPr>
            <a:r>
              <a:rPr lang="en-US" sz="2000" dirty="0">
                <a:solidFill>
                  <a:srgbClr val="103864"/>
                </a:solidFill>
                <a:latin typeface="Sora" panose="020B0604020202020204" charset="0"/>
                <a:cs typeface="Sora" panose="020B0604020202020204" charset="0"/>
              </a:rPr>
              <a:t>	- </a:t>
            </a:r>
            <a:r>
              <a:rPr lang="en-ID" sz="2000" dirty="0">
                <a:solidFill>
                  <a:srgbClr val="103864"/>
                </a:solidFill>
                <a:latin typeface="Sora" panose="020B0604020202020204" charset="0"/>
                <a:cs typeface="Sora" panose="020B0604020202020204" charset="0"/>
              </a:rPr>
              <a:t>Review Score			- Freight value </a:t>
            </a:r>
          </a:p>
          <a:p>
            <a:pPr>
              <a:buClr>
                <a:srgbClr val="103864"/>
              </a:buClr>
              <a:buSzPts val="2000"/>
            </a:pPr>
            <a:r>
              <a:rPr lang="en-ID" sz="2000" dirty="0">
                <a:solidFill>
                  <a:srgbClr val="103864"/>
                </a:solidFill>
                <a:latin typeface="Sora" panose="020B0604020202020204" charset="0"/>
                <a:cs typeface="Sora" panose="020B0604020202020204" charset="0"/>
              </a:rPr>
              <a:t>	- Order Status			- Product Photos Qty</a:t>
            </a:r>
          </a:p>
          <a:p>
            <a:pPr>
              <a:buClr>
                <a:srgbClr val="103864"/>
              </a:buClr>
              <a:buSzPts val="2000"/>
            </a:pPr>
            <a:r>
              <a:rPr lang="en-ID" sz="2000" dirty="0">
                <a:solidFill>
                  <a:srgbClr val="103864"/>
                </a:solidFill>
                <a:latin typeface="Sora" panose="020B0604020202020204" charset="0"/>
                <a:cs typeface="Sora" panose="020B0604020202020204" charset="0"/>
              </a:rPr>
              <a:t>	- Order Purchase Timestamp	- Seller City</a:t>
            </a:r>
          </a:p>
          <a:p>
            <a:pPr>
              <a:buClr>
                <a:srgbClr val="103864"/>
              </a:buClr>
              <a:buSzPts val="2000"/>
            </a:pPr>
            <a:r>
              <a:rPr lang="en-ID" sz="2000" dirty="0">
                <a:solidFill>
                  <a:srgbClr val="103864"/>
                </a:solidFill>
                <a:latin typeface="Sora" panose="020B0604020202020204" charset="0"/>
                <a:cs typeface="Sora" panose="020B0604020202020204" charset="0"/>
              </a:rPr>
              <a:t>	- Deliver Purchase Timestamp	- Seller State</a:t>
            </a:r>
          </a:p>
          <a:p>
            <a:pPr>
              <a:buClr>
                <a:srgbClr val="103864"/>
              </a:buClr>
              <a:buSzPts val="2000"/>
            </a:pPr>
            <a:r>
              <a:rPr lang="en-ID" sz="2000" dirty="0">
                <a:solidFill>
                  <a:srgbClr val="103864"/>
                </a:solidFill>
                <a:latin typeface="Sora" panose="020B0604020202020204" charset="0"/>
                <a:cs typeface="Sora" panose="020B0604020202020204" charset="0"/>
              </a:rPr>
              <a:t>	- Price</a:t>
            </a:r>
          </a:p>
          <a:p>
            <a:pPr>
              <a:buClr>
                <a:srgbClr val="103864"/>
              </a:buClr>
              <a:buSzPts val="2000"/>
            </a:pPr>
            <a:endParaRPr lang="en-US" sz="2000" dirty="0">
              <a:solidFill>
                <a:srgbClr val="103864"/>
              </a:solidFill>
              <a:latin typeface="Sora" panose="020B0604020202020204" charset="0"/>
              <a:cs typeface="Sora" panose="020B0604020202020204" charset="0"/>
            </a:endParaRPr>
          </a:p>
          <a:p>
            <a:pPr marL="342900" indent="-342900">
              <a:buClr>
                <a:srgbClr val="103864"/>
              </a:buClr>
              <a:buSzPts val="2000"/>
              <a:buFont typeface="Wingdings" panose="05000000000000000000" pitchFamily="2" charset="2"/>
              <a:buChar char="§"/>
            </a:pPr>
            <a:endParaRPr lang="en-US" sz="2000" dirty="0">
              <a:solidFill>
                <a:srgbClr val="103864"/>
              </a:solidFill>
              <a:latin typeface="Sora" panose="020B0604020202020204" charset="0"/>
              <a:cs typeface="Sora" panose="020B0604020202020204" charset="0"/>
            </a:endParaRPr>
          </a:p>
          <a:p>
            <a:pPr marL="342900" indent="-342900">
              <a:buClr>
                <a:srgbClr val="103864"/>
              </a:buClr>
              <a:buSzPts val="2000"/>
              <a:buFont typeface="Wingdings" panose="05000000000000000000" pitchFamily="2" charset="2"/>
              <a:buChar char="§"/>
            </a:pPr>
            <a:endParaRPr lang="en-ID" sz="2000" i="1" dirty="0">
              <a:solidFill>
                <a:srgbClr val="103864"/>
              </a:solidFill>
              <a:latin typeface="Sora" panose="020B0604020202020204" charset="0"/>
              <a:cs typeface="Sora" panose="020B06040202020202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Objective Question</a:t>
            </a:r>
          </a:p>
        </p:txBody>
      </p:sp>
    </p:spTree>
    <p:extLst>
      <p:ext uri="{BB962C8B-B14F-4D97-AF65-F5344CB8AC3E}">
        <p14:creationId xmlns:p14="http://schemas.microsoft.com/office/powerpoint/2010/main" val="3617830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R="0" lvl="0" algn="l"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Objective Question:</a:t>
            </a:r>
          </a:p>
        </p:txBody>
      </p:sp>
      <p:sp>
        <p:nvSpPr>
          <p:cNvPr id="222" name="Google Shape;222;g142ad2f6649_0_79"/>
          <p:cNvSpPr txBox="1"/>
          <p:nvPr/>
        </p:nvSpPr>
        <p:spPr>
          <a:xfrm>
            <a:off x="388943" y="1348705"/>
            <a:ext cx="11388900" cy="5324494"/>
          </a:xfrm>
          <a:prstGeom prst="rect">
            <a:avLst/>
          </a:prstGeom>
          <a:noFill/>
          <a:ln>
            <a:noFill/>
          </a:ln>
        </p:spPr>
        <p:txBody>
          <a:bodyPr spcFirstLastPara="1" wrap="square" lIns="91425" tIns="45700" rIns="91425" bIns="45700" anchor="t" anchorCtr="0">
            <a:spAutoFit/>
          </a:bodyPr>
          <a:lstStyle/>
          <a:p>
            <a:pPr marL="285750" indent="-285750" algn="just">
              <a:buClr>
                <a:srgbClr val="103864"/>
              </a:buClr>
              <a:buSzPts val="2000"/>
              <a:buFont typeface="Sora"/>
              <a:buChar char="•"/>
            </a:pPr>
            <a:r>
              <a:rPr lang="en-US" sz="1700" dirty="0">
                <a:solidFill>
                  <a:srgbClr val="103864"/>
                </a:solidFill>
                <a:latin typeface="Sora" panose="020B0604020202020204" charset="0"/>
                <a:cs typeface="Sora" panose="020B0604020202020204" charset="0"/>
              </a:rPr>
              <a:t>How many sum of sold and profit obtained by seller?</a:t>
            </a:r>
          </a:p>
          <a:p>
            <a:pPr algn="just">
              <a:buClr>
                <a:srgbClr val="103864"/>
              </a:buClr>
              <a:buSzPts val="2000"/>
            </a:pPr>
            <a:r>
              <a:rPr lang="en-US" sz="1700" dirty="0">
                <a:solidFill>
                  <a:srgbClr val="103864"/>
                </a:solidFill>
                <a:latin typeface="Sora" panose="020B0604020202020204" charset="0"/>
                <a:cs typeface="Sora" panose="020B0604020202020204" charset="0"/>
              </a:rPr>
              <a:t>	- How many sum of sold and profit in last 3 years and annually?</a:t>
            </a:r>
          </a:p>
          <a:p>
            <a:pPr algn="just">
              <a:buClr>
                <a:srgbClr val="103864"/>
              </a:buClr>
              <a:buSzPts val="2000"/>
            </a:pPr>
            <a:r>
              <a:rPr lang="en-US" sz="1700" dirty="0">
                <a:solidFill>
                  <a:srgbClr val="103864"/>
                </a:solidFill>
                <a:latin typeface="Sora" panose="020B0604020202020204" charset="0"/>
                <a:cs typeface="Sora" panose="020B0604020202020204" charset="0"/>
              </a:rPr>
              <a:t>	- How many proportion sum of sold and profit in last 3 years?</a:t>
            </a:r>
          </a:p>
          <a:p>
            <a:pPr algn="just">
              <a:buClr>
                <a:srgbClr val="103864"/>
              </a:buClr>
              <a:buSzPts val="2000"/>
            </a:pPr>
            <a:r>
              <a:rPr lang="en-US" sz="1700" dirty="0">
                <a:solidFill>
                  <a:srgbClr val="103864"/>
                </a:solidFill>
                <a:latin typeface="Sora" panose="020B0604020202020204" charset="0"/>
                <a:cs typeface="Sora" panose="020B0604020202020204" charset="0"/>
              </a:rPr>
              <a:t>	- Which products that obtained sum of sold and profit the highest and the lowest in last 3 		    years and annually?</a:t>
            </a:r>
          </a:p>
          <a:p>
            <a:pPr marL="342900" indent="-342900" algn="just">
              <a:buClr>
                <a:srgbClr val="103864"/>
              </a:buClr>
              <a:buSzPts val="2000"/>
              <a:buFont typeface="Wingdings" panose="05000000000000000000" pitchFamily="2" charset="2"/>
              <a:buChar char="§"/>
            </a:pPr>
            <a:r>
              <a:rPr lang="en-US" sz="1700" dirty="0">
                <a:solidFill>
                  <a:srgbClr val="103864"/>
                </a:solidFill>
                <a:latin typeface="Sora" panose="020B0604020202020204" charset="0"/>
                <a:cs typeface="Sora" panose="020B0604020202020204" charset="0"/>
              </a:rPr>
              <a:t>Which is product that a few interest by customer ?</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proportion score review and which regions that a most obtained 	   	   	   	    score review?</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proportion photos sum of published  and which regions that a most obtained published 	    photos?</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sum of status order on the product and which is product that obtain sum of canceled 	   	    order by customer?</a:t>
            </a:r>
          </a:p>
          <a:p>
            <a:pPr marL="342900" lvl="1" indent="-342900" algn="just">
              <a:buClr>
                <a:srgbClr val="103864"/>
              </a:buClr>
              <a:buSzPts val="2000"/>
              <a:buFont typeface="Wingdings" panose="05000000000000000000" pitchFamily="2" charset="2"/>
              <a:buChar char="§"/>
            </a:pPr>
            <a:r>
              <a:rPr lang="en-US" sz="1700" dirty="0">
                <a:solidFill>
                  <a:srgbClr val="103864"/>
                </a:solidFill>
                <a:latin typeface="Sora" panose="020B0604020202020204" charset="0"/>
                <a:cs typeface="Sora" panose="020B0604020202020204" charset="0"/>
              </a:rPr>
              <a:t>How are condition sellers on Marketplace?</a:t>
            </a:r>
          </a:p>
          <a:p>
            <a:pPr lvl="1" algn="just">
              <a:buClr>
                <a:srgbClr val="103864"/>
              </a:buClr>
              <a:buSzPts val="2000"/>
            </a:pPr>
            <a:r>
              <a:rPr lang="en-US" sz="1700" dirty="0">
                <a:solidFill>
                  <a:srgbClr val="103864"/>
                </a:solidFill>
                <a:latin typeface="Sora" panose="020B0604020202020204" charset="0"/>
                <a:cs typeface="Sora" panose="020B0604020202020204" charset="0"/>
              </a:rPr>
              <a:t>	- When purchase happen often?</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many days trend delivery </a:t>
            </a:r>
            <a:r>
              <a:rPr lang="en-US" sz="1700" dirty="0" err="1">
                <a:solidFill>
                  <a:srgbClr val="103864"/>
                </a:solidFill>
                <a:latin typeface="Sora" panose="020B0604020202020204" charset="0"/>
                <a:cs typeface="Sora" panose="020B0604020202020204" charset="0"/>
              </a:rPr>
              <a:t>recived</a:t>
            </a:r>
            <a:r>
              <a:rPr lang="en-US" sz="1700" dirty="0">
                <a:solidFill>
                  <a:srgbClr val="103864"/>
                </a:solidFill>
                <a:latin typeface="Sora" panose="020B0604020202020204" charset="0"/>
                <a:cs typeface="Sora" panose="020B0604020202020204" charset="0"/>
              </a:rPr>
              <a:t> by customer and which regions enter in this trend ?</a:t>
            </a:r>
          </a:p>
          <a:p>
            <a:pPr lvl="1" algn="just">
              <a:buClr>
                <a:srgbClr val="103864"/>
              </a:buClr>
              <a:buSzPts val="2000"/>
            </a:pPr>
            <a:r>
              <a:rPr lang="en-US" sz="1700" dirty="0">
                <a:solidFill>
                  <a:srgbClr val="103864"/>
                </a:solidFill>
                <a:latin typeface="Sora" panose="020B0604020202020204" charset="0"/>
                <a:cs typeface="Sora" panose="020B0604020202020204" charset="0"/>
              </a:rPr>
              <a:t>	- Which regions and state include </a:t>
            </a:r>
            <a:r>
              <a:rPr lang="en-US" sz="1700" dirty="0" err="1">
                <a:solidFill>
                  <a:srgbClr val="103864"/>
                </a:solidFill>
                <a:latin typeface="Sora" panose="020B0604020202020204" charset="0"/>
                <a:cs typeface="Sora" panose="020B0604020202020204" charset="0"/>
              </a:rPr>
              <a:t>slowely</a:t>
            </a:r>
            <a:r>
              <a:rPr lang="en-US" sz="1700" dirty="0">
                <a:solidFill>
                  <a:srgbClr val="103864"/>
                </a:solidFill>
                <a:latin typeface="Sora" panose="020B0604020202020204" charset="0"/>
                <a:cs typeface="Sora" panose="020B0604020202020204" charset="0"/>
              </a:rPr>
              <a:t> delivery to customer?</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proportion between product </a:t>
            </a:r>
            <a:r>
              <a:rPr lang="en-US" sz="1700" dirty="0" err="1">
                <a:solidFill>
                  <a:srgbClr val="103864"/>
                </a:solidFill>
                <a:latin typeface="Sora" panose="020B0604020202020204" charset="0"/>
                <a:cs typeface="Sora" panose="020B0604020202020204" charset="0"/>
              </a:rPr>
              <a:t>recived</a:t>
            </a:r>
            <a:r>
              <a:rPr lang="en-US" sz="1700" dirty="0">
                <a:solidFill>
                  <a:srgbClr val="103864"/>
                </a:solidFill>
                <a:latin typeface="Sora" panose="020B0604020202020204" charset="0"/>
                <a:cs typeface="Sora" panose="020B0604020202020204" charset="0"/>
              </a:rPr>
              <a:t> &lt;=14 days and &gt;14 days, and which product enter 	    in this?</a:t>
            </a:r>
          </a:p>
          <a:p>
            <a:pPr lvl="1" algn="just">
              <a:buClr>
                <a:srgbClr val="103864"/>
              </a:buClr>
              <a:buSzPts val="2000"/>
            </a:pPr>
            <a:r>
              <a:rPr lang="en-US" sz="1700" dirty="0">
                <a:solidFill>
                  <a:srgbClr val="103864"/>
                </a:solidFill>
                <a:latin typeface="Sora" panose="020B0604020202020204" charset="0"/>
                <a:cs typeface="Sora" panose="020B0604020202020204" charset="0"/>
              </a:rPr>
              <a:t>	- How many delivery most expensive and cheapest on the product? and which product enter in 	    most expensive and cheapest?</a:t>
            </a:r>
            <a:endParaRPr lang="en-ID" sz="1700" dirty="0">
              <a:solidFill>
                <a:srgbClr val="103864"/>
              </a:solidFill>
              <a:latin typeface="Sora" panose="020B0604020202020204" charset="0"/>
              <a:cs typeface="Sora" panose="020B0604020202020204" charset="0"/>
            </a:endParaRPr>
          </a:p>
        </p:txBody>
      </p:sp>
    </p:spTree>
    <p:extLst>
      <p:ext uri="{BB962C8B-B14F-4D97-AF65-F5344CB8AC3E}">
        <p14:creationId xmlns:p14="http://schemas.microsoft.com/office/powerpoint/2010/main" val="1725725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4000" dirty="0">
                <a:solidFill>
                  <a:srgbClr val="103864"/>
                </a:solidFill>
                <a:latin typeface="Sora"/>
                <a:ea typeface="Sora"/>
                <a:cs typeface="Sora"/>
                <a:sym typeface="Sora"/>
              </a:rPr>
              <a:t>Data Wrangling</a:t>
            </a:r>
          </a:p>
        </p:txBody>
      </p:sp>
    </p:spTree>
    <p:extLst>
      <p:ext uri="{BB962C8B-B14F-4D97-AF65-F5344CB8AC3E}">
        <p14:creationId xmlns:p14="http://schemas.microsoft.com/office/powerpoint/2010/main" val="3954067272"/>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1239</TotalTime>
  <Words>1712</Words>
  <Application>Microsoft Office PowerPoint</Application>
  <PresentationFormat>Widescreen</PresentationFormat>
  <Paragraphs>160</Paragraphs>
  <Slides>27</Slides>
  <Notes>27</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27</vt:i4>
      </vt:variant>
    </vt:vector>
  </HeadingPairs>
  <TitlesOfParts>
    <vt:vector size="38" baseType="lpstr">
      <vt:lpstr>Sora</vt:lpstr>
      <vt:lpstr>Roboto Mono</vt:lpstr>
      <vt:lpstr>Roboto Mono Medium</vt:lpstr>
      <vt:lpstr>Arial</vt:lpstr>
      <vt:lpstr>Arial Unicode MS</vt:lpstr>
      <vt:lpstr>Calibri</vt:lpstr>
      <vt:lpstr>Montserrat Light</vt:lpstr>
      <vt:lpstr>Wingdings</vt:lpstr>
      <vt:lpstr>Roboto Mono Light</vt:lpstr>
      <vt:lpstr>1_Office Theme</vt:lpstr>
      <vt:lpstr>Office Theme</vt:lpstr>
      <vt:lpstr>PowerPoint Presentation</vt:lpstr>
      <vt:lpstr>Outline</vt:lpstr>
      <vt:lpstr>Introduction</vt:lpstr>
      <vt:lpstr>Introduction:</vt:lpstr>
      <vt:lpstr>Description Data</vt:lpstr>
      <vt:lpstr>Description Data :</vt:lpstr>
      <vt:lpstr>Objective Question</vt:lpstr>
      <vt:lpstr>Objective Question:</vt:lpstr>
      <vt:lpstr>Data Wrangling</vt:lpstr>
      <vt:lpstr>Data Wrangling :</vt:lpstr>
      <vt:lpstr>Data Wrangling :</vt:lpstr>
      <vt:lpstr>Data Wrangling :</vt:lpstr>
      <vt:lpstr>Data Wrangling :</vt:lpstr>
      <vt:lpstr>Data Wrangling :</vt:lpstr>
      <vt:lpstr>Data Wrangling :</vt:lpstr>
      <vt:lpstr>Data Wrangling :</vt:lpstr>
      <vt:lpstr>Result Analysis</vt:lpstr>
      <vt:lpstr>Result Analysis :</vt:lpstr>
      <vt:lpstr>Result Analysis :</vt:lpstr>
      <vt:lpstr>Root Cause :</vt:lpstr>
      <vt:lpstr>Conclution</vt:lpstr>
      <vt:lpstr>Conclution :</vt:lpstr>
      <vt:lpstr>Conclution :</vt:lpstr>
      <vt:lpstr>Future Research</vt:lpstr>
      <vt:lpstr>Future Research :</vt:lpstr>
      <vt:lpstr>Link Full Anlysis and Code :</vt:lpstr>
      <vt:lpstr>Thankyou! (^_^)</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pompy mandis</cp:lastModifiedBy>
  <cp:revision>461</cp:revision>
  <dcterms:created xsi:type="dcterms:W3CDTF">2022-06-30T03:08:43Z</dcterms:created>
  <dcterms:modified xsi:type="dcterms:W3CDTF">2022-11-30T14:40:26Z</dcterms:modified>
</cp:coreProperties>
</file>